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DF5"/>
    <a:srgbClr val="F9ADDA"/>
    <a:srgbClr val="FAB0CC"/>
    <a:srgbClr val="58F250"/>
    <a:srgbClr val="5EFB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956" autoAdjust="0"/>
  </p:normalViewPr>
  <p:slideViewPr>
    <p:cSldViewPr snapToGrid="0">
      <p:cViewPr>
        <p:scale>
          <a:sx n="84" d="100"/>
          <a:sy n="84" d="100"/>
        </p:scale>
        <p:origin x="3174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</p:spPr>
        <p:txBody>
          <a:bodyPr anchor="b"/>
          <a:lstStyle>
            <a:lvl1pPr algn="ctr">
              <a:defRPr sz="36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463"/>
            </a:lvl1pPr>
            <a:lvl2pPr marL="278606" indent="0" algn="ctr">
              <a:buNone/>
              <a:defRPr sz="1219"/>
            </a:lvl2pPr>
            <a:lvl3pPr marL="557213" indent="0" algn="ctr">
              <a:buNone/>
              <a:defRPr sz="1097"/>
            </a:lvl3pPr>
            <a:lvl4pPr marL="835819" indent="0" algn="ctr">
              <a:buNone/>
              <a:defRPr sz="975"/>
            </a:lvl4pPr>
            <a:lvl5pPr marL="1114425" indent="0" algn="ctr">
              <a:buNone/>
              <a:defRPr sz="975"/>
            </a:lvl5pPr>
            <a:lvl6pPr marL="1393031" indent="0" algn="ctr">
              <a:buNone/>
              <a:defRPr sz="975"/>
            </a:lvl6pPr>
            <a:lvl7pPr marL="1671638" indent="0" algn="ctr">
              <a:buNone/>
              <a:defRPr sz="975"/>
            </a:lvl7pPr>
            <a:lvl8pPr marL="1950244" indent="0" algn="ctr">
              <a:buNone/>
              <a:defRPr sz="975"/>
            </a:lvl8pPr>
            <a:lvl9pPr marL="2228850" indent="0" algn="ctr">
              <a:buNone/>
              <a:defRPr sz="9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86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73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30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15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36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463">
                <a:solidFill>
                  <a:schemeClr val="tx1"/>
                </a:solidFill>
              </a:defRPr>
            </a:lvl1pPr>
            <a:lvl2pPr marL="278606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2pPr>
            <a:lvl3pPr marL="557213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3pPr>
            <a:lvl4pPr marL="835819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4pPr>
            <a:lvl5pPr marL="1114425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5pPr>
            <a:lvl6pPr marL="1393031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6pPr>
            <a:lvl7pPr marL="1671638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7pPr>
            <a:lvl8pPr marL="1950244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8pPr>
            <a:lvl9pPr marL="2228850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02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463" b="1"/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463" b="1"/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9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0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2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9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0"/>
          </a:xfrm>
        </p:spPr>
        <p:txBody>
          <a:bodyPr/>
          <a:lstStyle>
            <a:lvl1pPr>
              <a:defRPr sz="1950"/>
            </a:lvl1pPr>
            <a:lvl2pPr>
              <a:defRPr sz="1706"/>
            </a:lvl2pPr>
            <a:lvl3pPr>
              <a:defRPr sz="1463"/>
            </a:lvl3pPr>
            <a:lvl4pPr>
              <a:defRPr sz="1219"/>
            </a:lvl4pPr>
            <a:lvl5pPr>
              <a:defRPr sz="1219"/>
            </a:lvl5pPr>
            <a:lvl6pPr>
              <a:defRPr sz="1219"/>
            </a:lvl6pPr>
            <a:lvl7pPr>
              <a:defRPr sz="1219"/>
            </a:lvl7pPr>
            <a:lvl8pPr>
              <a:defRPr sz="1219"/>
            </a:lvl8pPr>
            <a:lvl9pPr>
              <a:defRPr sz="121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75"/>
            </a:lvl1pPr>
            <a:lvl2pPr marL="278606" indent="0">
              <a:buNone/>
              <a:defRPr sz="853"/>
            </a:lvl2pPr>
            <a:lvl3pPr marL="557213" indent="0">
              <a:buNone/>
              <a:defRPr sz="731"/>
            </a:lvl3pPr>
            <a:lvl4pPr marL="835819" indent="0">
              <a:buNone/>
              <a:defRPr sz="609"/>
            </a:lvl4pPr>
            <a:lvl5pPr marL="1114425" indent="0">
              <a:buNone/>
              <a:defRPr sz="609"/>
            </a:lvl5pPr>
            <a:lvl6pPr marL="1393031" indent="0">
              <a:buNone/>
              <a:defRPr sz="609"/>
            </a:lvl6pPr>
            <a:lvl7pPr marL="1671638" indent="0">
              <a:buNone/>
              <a:defRPr sz="609"/>
            </a:lvl7pPr>
            <a:lvl8pPr marL="1950244" indent="0">
              <a:buNone/>
              <a:defRPr sz="609"/>
            </a:lvl8pPr>
            <a:lvl9pPr marL="2228850" indent="0">
              <a:buNone/>
              <a:defRPr sz="6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27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19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0"/>
          </a:xfrm>
        </p:spPr>
        <p:txBody>
          <a:bodyPr anchor="t"/>
          <a:lstStyle>
            <a:lvl1pPr marL="0" indent="0">
              <a:buNone/>
              <a:defRPr sz="1950"/>
            </a:lvl1pPr>
            <a:lvl2pPr marL="278606" indent="0">
              <a:buNone/>
              <a:defRPr sz="1706"/>
            </a:lvl2pPr>
            <a:lvl3pPr marL="557213" indent="0">
              <a:buNone/>
              <a:defRPr sz="1463"/>
            </a:lvl3pPr>
            <a:lvl4pPr marL="835819" indent="0">
              <a:buNone/>
              <a:defRPr sz="1219"/>
            </a:lvl4pPr>
            <a:lvl5pPr marL="1114425" indent="0">
              <a:buNone/>
              <a:defRPr sz="1219"/>
            </a:lvl5pPr>
            <a:lvl6pPr marL="1393031" indent="0">
              <a:buNone/>
              <a:defRPr sz="1219"/>
            </a:lvl6pPr>
            <a:lvl7pPr marL="1671638" indent="0">
              <a:buNone/>
              <a:defRPr sz="1219"/>
            </a:lvl7pPr>
            <a:lvl8pPr marL="1950244" indent="0">
              <a:buNone/>
              <a:defRPr sz="1219"/>
            </a:lvl8pPr>
            <a:lvl9pPr marL="2228850" indent="0">
              <a:buNone/>
              <a:defRPr sz="121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975"/>
            </a:lvl1pPr>
            <a:lvl2pPr marL="278606" indent="0">
              <a:buNone/>
              <a:defRPr sz="853"/>
            </a:lvl2pPr>
            <a:lvl3pPr marL="557213" indent="0">
              <a:buNone/>
              <a:defRPr sz="731"/>
            </a:lvl3pPr>
            <a:lvl4pPr marL="835819" indent="0">
              <a:buNone/>
              <a:defRPr sz="609"/>
            </a:lvl4pPr>
            <a:lvl5pPr marL="1114425" indent="0">
              <a:buNone/>
              <a:defRPr sz="609"/>
            </a:lvl5pPr>
            <a:lvl6pPr marL="1393031" indent="0">
              <a:buNone/>
              <a:defRPr sz="609"/>
            </a:lvl6pPr>
            <a:lvl7pPr marL="1671638" indent="0">
              <a:buNone/>
              <a:defRPr sz="609"/>
            </a:lvl7pPr>
            <a:lvl8pPr marL="1950244" indent="0">
              <a:buNone/>
              <a:defRPr sz="609"/>
            </a:lvl8pPr>
            <a:lvl9pPr marL="2228850" indent="0">
              <a:buNone/>
              <a:defRPr sz="6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7558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F9DE1-C56D-424A-93FA-32FF03A99451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018AE-9B98-4CAC-B91C-7EC015E181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16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57213" rtl="0" eaLnBrk="1" latinLnBrk="0" hangingPunct="1">
        <a:lnSpc>
          <a:spcPct val="90000"/>
        </a:lnSpc>
        <a:spcBef>
          <a:spcPct val="0"/>
        </a:spcBef>
        <a:buNone/>
        <a:defRPr kumimoji="1" sz="26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303" indent="-139303" algn="l" defTabSz="557213" rtl="0" eaLnBrk="1" latinLnBrk="0" hangingPunct="1">
        <a:lnSpc>
          <a:spcPct val="90000"/>
        </a:lnSpc>
        <a:spcBef>
          <a:spcPts val="609"/>
        </a:spcBef>
        <a:buFont typeface="Arial" panose="020B0604020202020204" pitchFamily="34" charset="0"/>
        <a:buChar char="•"/>
        <a:defRPr kumimoji="1"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696516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75122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253728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532334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810941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2089547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368153" indent="-139303" algn="l" defTabSz="557213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606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213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819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425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3031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244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850" algn="l" defTabSz="557213" rtl="0" eaLnBrk="1" latinLnBrk="0" hangingPunct="1">
        <a:defRPr kumimoji="1"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Relationship Id="rId6" Target="../media/image10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3446" y="7858648"/>
            <a:ext cx="2235627" cy="2073069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313417" y="7965477"/>
            <a:ext cx="6079351" cy="15775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/>
          <p:cNvSpPr/>
          <p:nvPr/>
        </p:nvSpPr>
        <p:spPr>
          <a:xfrm>
            <a:off x="37140" y="4642835"/>
            <a:ext cx="2448721" cy="2502447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2217584" y="4641179"/>
            <a:ext cx="2478365" cy="2504993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994" y="-5180"/>
            <a:ext cx="2168006" cy="1912638"/>
          </a:xfrm>
          <a:prstGeom prst="rect">
            <a:avLst/>
          </a:prstGeom>
        </p:spPr>
      </p:pic>
      <p:sp>
        <p:nvSpPr>
          <p:cNvPr id="32" name="楕円 31"/>
          <p:cNvSpPr/>
          <p:nvPr/>
        </p:nvSpPr>
        <p:spPr>
          <a:xfrm>
            <a:off x="4369676" y="2980608"/>
            <a:ext cx="2401760" cy="10373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246" y="1619939"/>
            <a:ext cx="2579183" cy="21081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083617" y="292796"/>
            <a:ext cx="4486939" cy="6462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北海道発祥の春夏スポーツといえば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3072005" y="527758"/>
            <a:ext cx="3113457" cy="10523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パークゴルフ</a:t>
            </a:r>
            <a:endParaRPr kumimoji="1" lang="ja-JP" altLang="en-US" sz="2800" b="1" dirty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0584" y="1077525"/>
            <a:ext cx="2655285" cy="3954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パークゴルフの生まれ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1556029"/>
            <a:ext cx="4279316" cy="19863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600" dirty="0"/>
              <a:t>1983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昭和</a:t>
            </a:r>
            <a:r>
              <a:rPr kumimoji="1" lang="en-US" altLang="ja-JP" sz="1600" dirty="0"/>
              <a:t>53</a:t>
            </a:r>
            <a:r>
              <a:rPr kumimoji="1" lang="ja-JP" altLang="en-US" sz="1600" dirty="0"/>
              <a:t>年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に北海道幕別町で</a:t>
            </a:r>
            <a:endParaRPr kumimoji="1" lang="en-US" altLang="ja-JP" sz="1600" dirty="0"/>
          </a:p>
          <a:p>
            <a:r>
              <a:rPr kumimoji="1" lang="en-US" altLang="ja-JP" sz="1600" dirty="0"/>
              <a:t>『</a:t>
            </a:r>
            <a:r>
              <a:rPr kumimoji="1" lang="ja-JP" altLang="en-US" sz="1600" dirty="0"/>
              <a:t>三世代コミュニティスポーツ</a:t>
            </a:r>
            <a:r>
              <a:rPr kumimoji="1" lang="en-US" altLang="ja-JP" sz="1600" dirty="0"/>
              <a:t>』</a:t>
            </a:r>
            <a:r>
              <a:rPr kumimoji="1" lang="ja-JP" altLang="en-US" sz="1600" dirty="0"/>
              <a:t>として、パークゴルフは誕生しました。</a:t>
            </a:r>
            <a:endParaRPr kumimoji="1" lang="en-US" altLang="ja-JP" sz="1600" dirty="0"/>
          </a:p>
          <a:p>
            <a:r>
              <a:rPr kumimoji="1" lang="ja-JP" altLang="en-US" sz="1600" dirty="0"/>
              <a:t>鳥取県発祥の高齢者向けスポーツであるグラウンド・ゴルフを改良したものと言われています。公園の芝生に穴を掘り、距離を伸ばして、さらに爽快感が得られるよう工夫されたのがパークゴルフです。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8793" y="3576597"/>
            <a:ext cx="4241730" cy="434933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パークゴルフは気軽に楽しめる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特徴</a:t>
            </a:r>
            <a:r>
              <a:rPr kumimoji="1"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5240662" y="1333527"/>
            <a:ext cx="6857999" cy="5244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-7328866" y="7069715"/>
            <a:ext cx="6858000" cy="12897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139658" y="6022835"/>
            <a:ext cx="2629620" cy="759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/>
              <a:t>プラスチック製ボール</a:t>
            </a:r>
            <a:endParaRPr kumimoji="1" lang="en-US" altLang="ja-JP" b="1" dirty="0"/>
          </a:p>
          <a:p>
            <a:r>
              <a:rPr kumimoji="1" lang="ja-JP" altLang="en-US" b="1" dirty="0"/>
              <a:t>　　色やデザイン色々</a:t>
            </a:r>
            <a:endParaRPr kumimoji="1" lang="en-US" altLang="ja-JP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275752" y="6110220"/>
            <a:ext cx="2708296" cy="7310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/>
              <a:t>　　　　　コース</a:t>
            </a:r>
            <a:endParaRPr kumimoji="1" lang="en-US" altLang="ja-JP" b="1" dirty="0"/>
          </a:p>
          <a:p>
            <a:r>
              <a:rPr kumimoji="1" lang="ja-JP" altLang="en-US" b="1" dirty="0"/>
              <a:t>距離平均</a:t>
            </a:r>
            <a:r>
              <a:rPr kumimoji="1" lang="en-US" altLang="ja-JP" b="1" dirty="0"/>
              <a:t>40</a:t>
            </a:r>
            <a:r>
              <a:rPr kumimoji="1" lang="ja-JP" altLang="en-US" b="1" dirty="0"/>
              <a:t>～</a:t>
            </a:r>
            <a:r>
              <a:rPr kumimoji="1" lang="en-US" altLang="ja-JP" b="1" dirty="0"/>
              <a:t>45</a:t>
            </a:r>
            <a:r>
              <a:rPr kumimoji="1" lang="ja-JP" altLang="en-US" b="1" dirty="0" err="1"/>
              <a:t>ｍ</a:t>
            </a:r>
            <a:endParaRPr kumimoji="1" lang="en-US" altLang="ja-JP" b="1" dirty="0"/>
          </a:p>
          <a:p>
            <a:r>
              <a:rPr kumimoji="1" lang="ja-JP" altLang="en-US" b="1" dirty="0"/>
              <a:t>全９コースまわる</a:t>
            </a:r>
            <a:endParaRPr kumimoji="1" lang="en-US" altLang="ja-JP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3851" y="4052159"/>
            <a:ext cx="6056308" cy="634938"/>
          </a:xfrm>
          <a:prstGeom prst="rect">
            <a:avLst/>
          </a:prstGeom>
          <a:noFill/>
          <a:ln w="381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★必要な道具が少なく、道具レンタルできる所も多い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クラブ</a:t>
            </a:r>
            <a:r>
              <a:rPr lang="en-US" altLang="ja-JP" b="1" dirty="0">
                <a:solidFill>
                  <a:schemeClr val="tx1"/>
                </a:solidFill>
              </a:rPr>
              <a:t>×</a:t>
            </a:r>
            <a:r>
              <a:rPr lang="ja-JP" altLang="en-US" b="1" dirty="0">
                <a:solidFill>
                  <a:schemeClr val="tx1"/>
                </a:solidFill>
              </a:rPr>
              <a:t>１、ボール</a:t>
            </a:r>
            <a:r>
              <a:rPr lang="en-US" altLang="ja-JP" b="1" dirty="0">
                <a:solidFill>
                  <a:schemeClr val="tx1"/>
                </a:solidFill>
              </a:rPr>
              <a:t>×</a:t>
            </a:r>
            <a:r>
              <a:rPr lang="ja-JP" altLang="en-US" b="1" dirty="0">
                <a:solidFill>
                  <a:schemeClr val="tx1"/>
                </a:solidFill>
              </a:rPr>
              <a:t>１、ティー</a:t>
            </a:r>
            <a:r>
              <a:rPr lang="en-US" altLang="ja-JP" b="1" dirty="0">
                <a:solidFill>
                  <a:schemeClr val="tx1"/>
                </a:solidFill>
              </a:rPr>
              <a:t>×</a:t>
            </a:r>
            <a:r>
              <a:rPr lang="ja-JP" altLang="en-US" b="1" dirty="0">
                <a:solidFill>
                  <a:schemeClr val="tx1"/>
                </a:solidFill>
              </a:rPr>
              <a:t>１のみ</a:t>
            </a:r>
            <a:endParaRPr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728162" y="4814884"/>
            <a:ext cx="1488477" cy="556833"/>
          </a:xfrm>
          <a:prstGeom prst="rect">
            <a:avLst/>
          </a:prstGeom>
          <a:noFill/>
          <a:ln w="381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空振りは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何回でも</a:t>
            </a:r>
            <a:r>
              <a:rPr kumimoji="1" lang="en-US" altLang="ja-JP" b="1" dirty="0"/>
              <a:t>OK</a:t>
            </a:r>
            <a:r>
              <a:rPr kumimoji="1" lang="ja-JP" altLang="en-US" dirty="0"/>
              <a:t> </a:t>
            </a:r>
            <a:endParaRPr kumimoji="1" lang="en-US" altLang="ja-JP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10" y="4582537"/>
            <a:ext cx="1349087" cy="185298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33067">
            <a:off x="3126032" y="5022602"/>
            <a:ext cx="1234408" cy="11518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4279315" y="9368771"/>
            <a:ext cx="2444349" cy="42068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EPSON ゴシック W6" panose="02000609000000000000" pitchFamily="1" charset="-128"/>
                <a:ea typeface="EPSON ゴシック W6" panose="02000609000000000000" pitchFamily="1" charset="-128"/>
              </a:rPr>
              <a:t>裏へ続きます➡</a:t>
            </a:r>
          </a:p>
        </p:txBody>
      </p:sp>
      <p:sp>
        <p:nvSpPr>
          <p:cNvPr id="26" name="楕円 25"/>
          <p:cNvSpPr/>
          <p:nvPr/>
        </p:nvSpPr>
        <p:spPr>
          <a:xfrm>
            <a:off x="4458940" y="4647607"/>
            <a:ext cx="2380186" cy="2511421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367" y="5898616"/>
            <a:ext cx="1322401" cy="1247586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4605816" y="5110701"/>
            <a:ext cx="2214489" cy="76387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少人数でも楽しい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日本パークゴルフ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協会推奨は</a:t>
            </a:r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r>
              <a:rPr kumimoji="1" lang="ja-JP" altLang="en-US" b="1" dirty="0">
                <a:solidFill>
                  <a:schemeClr val="tx1"/>
                </a:solidFill>
              </a:rPr>
              <a:t>人以下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86418" y="7868784"/>
            <a:ext cx="6081336" cy="17644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b="1" dirty="0"/>
          </a:p>
          <a:p>
            <a:r>
              <a:rPr kumimoji="1" lang="ja-JP" altLang="en-US" sz="1600" b="1" dirty="0"/>
              <a:t>クラブでボールを打ち、カップインするまでの打数を競います。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①最初の打順のみジャンケンで決めます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②その後は、カップから離れている人から打っていきましょう。</a:t>
            </a:r>
            <a:endParaRPr kumimoji="1" lang="en-US" altLang="ja-JP" sz="1600" b="1" dirty="0"/>
          </a:p>
          <a:p>
            <a:endParaRPr kumimoji="1" lang="en-US" altLang="ja-JP" b="1" dirty="0"/>
          </a:p>
          <a:p>
            <a:r>
              <a:rPr kumimoji="1" lang="ja-JP" altLang="en-US" sz="1600" b="1" dirty="0"/>
              <a:t>各コースに「パー」といわれる基準打数が決まっているので、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基準打数を目指すもの面白いです。</a:t>
            </a:r>
            <a:endParaRPr kumimoji="1" lang="en-US" altLang="ja-JP" sz="1600" b="1" dirty="0"/>
          </a:p>
          <a:p>
            <a:endParaRPr kumimoji="1" lang="en-US" altLang="ja-JP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0" y="7324889"/>
            <a:ext cx="2430205" cy="47912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ゲームの進め方</a:t>
            </a:r>
          </a:p>
        </p:txBody>
      </p:sp>
    </p:spTree>
    <p:extLst>
      <p:ext uri="{BB962C8B-B14F-4D97-AF65-F5344CB8AC3E}">
        <p14:creationId xmlns:p14="http://schemas.microsoft.com/office/powerpoint/2010/main" val="153457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/>
          <p:cNvSpPr/>
          <p:nvPr/>
        </p:nvSpPr>
        <p:spPr>
          <a:xfrm>
            <a:off x="19230" y="3112171"/>
            <a:ext cx="4824855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sz="1600" b="1" u="sng" dirty="0">
                <a:solidFill>
                  <a:schemeClr val="accent2">
                    <a:lumMod val="50000"/>
                  </a:schemeClr>
                </a:solidFill>
              </a:rPr>
              <a:t>雨竜町</a:t>
            </a:r>
            <a:endParaRPr kumimoji="1" lang="en-US" altLang="ja-JP" sz="1600" b="1" u="sng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</a:rPr>
              <a:t>雨竜町いきいき元気村パークゴルフ場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</a:rPr>
              <a:t>入場料あり、道具レンタル大人</a:t>
            </a:r>
            <a:r>
              <a:rPr kumimoji="1" lang="en-US" altLang="ja-JP" sz="1600" b="1" dirty="0">
                <a:solidFill>
                  <a:schemeClr val="accent2">
                    <a:lumMod val="50000"/>
                  </a:schemeClr>
                </a:solidFill>
              </a:rPr>
              <a:t>200</a:t>
            </a: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</a:rPr>
              <a:t>円、小人</a:t>
            </a:r>
            <a:r>
              <a:rPr kumimoji="1" lang="en-US" altLang="ja-JP" sz="1600" b="1" dirty="0">
                <a:solidFill>
                  <a:schemeClr val="accent2">
                    <a:lumMod val="50000"/>
                  </a:schemeClr>
                </a:solidFill>
              </a:rPr>
              <a:t>100</a:t>
            </a:r>
            <a:r>
              <a:rPr kumimoji="1" lang="ja-JP" altLang="en-US" sz="1600" b="1" dirty="0">
                <a:solidFill>
                  <a:schemeClr val="accent2">
                    <a:lumMod val="50000"/>
                  </a:schemeClr>
                </a:solidFill>
              </a:rPr>
              <a:t>円</a:t>
            </a:r>
            <a:endParaRPr kumimoji="1" lang="en-US" altLang="ja-JP" sz="1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800371"/>
              </p:ext>
            </p:extLst>
          </p:nvPr>
        </p:nvGraphicFramePr>
        <p:xfrm>
          <a:off x="39838" y="3951245"/>
          <a:ext cx="3805468" cy="2511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5468">
                  <a:extLst>
                    <a:ext uri="{9D8B030D-6E8A-4147-A177-3AD203B41FA5}">
                      <a16:colId xmlns:a16="http://schemas.microsoft.com/office/drawing/2014/main" val="1379209657"/>
                    </a:ext>
                  </a:extLst>
                </a:gridCol>
              </a:tblGrid>
              <a:tr h="84112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妹背牛町</a:t>
                      </a:r>
                      <a:endParaRPr kumimoji="1" lang="en-US" altLang="ja-JP" sz="1600" b="1" u="sng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遊水公園うららパークゴルフ場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入場料あり、道具レンタル</a:t>
                      </a:r>
                      <a:r>
                        <a:rPr kumimoji="1" lang="en-US" altLang="ja-JP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円</a:t>
                      </a:r>
                    </a:p>
                  </a:txBody>
                  <a:tcPr>
                    <a:solidFill>
                      <a:srgbClr val="B5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819396"/>
                  </a:ext>
                </a:extLst>
              </a:tr>
              <a:tr h="8232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北竜町</a:t>
                      </a:r>
                      <a:endParaRPr kumimoji="1" lang="en-US" altLang="ja-JP" sz="1600" b="1" u="sng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北竜町ひまわりパークゴルフ場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入場料あり、道具レンタル</a:t>
                      </a:r>
                      <a:r>
                        <a:rPr kumimoji="1" lang="en-US" altLang="ja-JP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200</a:t>
                      </a: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円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252492"/>
                  </a:ext>
                </a:extLst>
              </a:tr>
              <a:tr h="847514">
                <a:tc>
                  <a:txBody>
                    <a:bodyPr/>
                    <a:lstStyle/>
                    <a:p>
                      <a:pPr lvl="0" defTabSz="557213">
                        <a:defRPr/>
                      </a:pPr>
                      <a:r>
                        <a:rPr kumimoji="1" lang="ja-JP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秩父別町</a:t>
                      </a:r>
                      <a:endParaRPr kumimoji="1" lang="en-US" altLang="ja-JP" sz="1600" b="1" u="sng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lvl="0" defTabSz="557213"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秩父別町パークゴルフ場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lvl="0" defTabSz="557213"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入場料あり、道具レンタル０円</a:t>
                      </a:r>
                    </a:p>
                  </a:txBody>
                  <a:tcPr>
                    <a:solidFill>
                      <a:srgbClr val="B5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54725"/>
                  </a:ext>
                </a:extLst>
              </a:tr>
            </a:tbl>
          </a:graphicData>
        </a:graphic>
      </p:graphicFrame>
      <p:graphicFrame>
        <p:nvGraphicFramePr>
          <p:cNvPr id="63" name="表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98811"/>
              </p:ext>
            </p:extLst>
          </p:nvPr>
        </p:nvGraphicFramePr>
        <p:xfrm>
          <a:off x="3154214" y="3947319"/>
          <a:ext cx="3676389" cy="2514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389">
                  <a:extLst>
                    <a:ext uri="{9D8B030D-6E8A-4147-A177-3AD203B41FA5}">
                      <a16:colId xmlns:a16="http://schemas.microsoft.com/office/drawing/2014/main" val="1154825443"/>
                    </a:ext>
                  </a:extLst>
                </a:gridCol>
              </a:tblGrid>
              <a:tr h="842629">
                <a:tc>
                  <a:txBody>
                    <a:bodyPr/>
                    <a:lstStyle/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u="sng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沼田町</a:t>
                      </a:r>
                      <a:endParaRPr kumimoji="1" lang="en-US" altLang="ja-JP" sz="1600" b="1" u="sng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雨竜総合運動公園町民パークゴルフ場</a:t>
                      </a:r>
                      <a:endParaRPr kumimoji="1" lang="en-US" altLang="ja-JP" sz="1600" b="1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入場料あり、道具レンタル</a:t>
                      </a:r>
                      <a:r>
                        <a:rPr kumimoji="1" lang="en-US" altLang="ja-JP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200</a:t>
                      </a: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円</a:t>
                      </a:r>
                      <a:endParaRPr kumimoji="1" lang="en-US" altLang="ja-JP" sz="1600" b="1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B5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57639"/>
                  </a:ext>
                </a:extLst>
              </a:tr>
              <a:tr h="827218">
                <a:tc>
                  <a:txBody>
                    <a:bodyPr/>
                    <a:lstStyle/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u="sng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幌加内町</a:t>
                      </a:r>
                      <a:endParaRPr kumimoji="1" lang="en-US" altLang="ja-JP" sz="1600" b="1" u="sng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年記念公園パークゴルフ場</a:t>
                      </a:r>
                      <a:endParaRPr kumimoji="1" lang="en-US" altLang="ja-JP" sz="1600" b="1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5572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入場料なし、道具レンタル</a:t>
                      </a:r>
                      <a:r>
                        <a:rPr kumimoji="1" lang="en-US" altLang="ja-JP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300</a:t>
                      </a:r>
                      <a:r>
                        <a:rPr kumimoji="1" lang="ja-JP" altLang="en-US" sz="16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円</a:t>
                      </a:r>
                      <a:endParaRPr kumimoji="1" lang="en-US" altLang="ja-JP" sz="1600" b="1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440378"/>
                  </a:ext>
                </a:extLst>
              </a:tr>
              <a:tr h="84464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小平町</a:t>
                      </a:r>
                      <a:endParaRPr kumimoji="1" lang="en-US" altLang="ja-JP" sz="1600" b="1" u="sng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小平町国際パークゴルフ場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入場料あり、道具レンタル</a:t>
                      </a:r>
                      <a:r>
                        <a:rPr kumimoji="1" lang="en-US" altLang="ja-JP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</a:t>
                      </a:r>
                      <a:r>
                        <a:rPr kumimoji="1" lang="ja-JP" alt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円～</a:t>
                      </a:r>
                      <a:endParaRPr kumimoji="1" lang="en-US" altLang="ja-JP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B5ED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969948"/>
                  </a:ext>
                </a:extLst>
              </a:tr>
            </a:tbl>
          </a:graphicData>
        </a:graphic>
      </p:graphicFrame>
      <p:cxnSp>
        <p:nvCxnSpPr>
          <p:cNvPr id="22" name="直線コネクタ 21"/>
          <p:cNvCxnSpPr/>
          <p:nvPr/>
        </p:nvCxnSpPr>
        <p:spPr>
          <a:xfrm flipV="1">
            <a:off x="19230" y="6343081"/>
            <a:ext cx="6773010" cy="15534"/>
          </a:xfrm>
          <a:prstGeom prst="line">
            <a:avLst/>
          </a:prstGeom>
          <a:ln>
            <a:solidFill>
              <a:srgbClr val="B5E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9838" y="3117427"/>
            <a:ext cx="6778703" cy="40961"/>
          </a:xfrm>
          <a:prstGeom prst="line">
            <a:avLst/>
          </a:prstGeom>
          <a:ln>
            <a:solidFill>
              <a:srgbClr val="B5E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7931425"/>
            <a:ext cx="2276562" cy="2038730"/>
          </a:xfrm>
          <a:prstGeom prst="rect">
            <a:avLst/>
          </a:prstGeom>
        </p:spPr>
      </p:pic>
      <p:sp>
        <p:nvSpPr>
          <p:cNvPr id="4" name="角丸四角形 3"/>
          <p:cNvSpPr/>
          <p:nvPr/>
        </p:nvSpPr>
        <p:spPr>
          <a:xfrm>
            <a:off x="707435" y="8821979"/>
            <a:ext cx="5793842" cy="99291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85" y="0"/>
            <a:ext cx="2267519" cy="2122534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-6476585" y="3120248"/>
            <a:ext cx="6792240" cy="3559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188823" y="2610301"/>
            <a:ext cx="5443860" cy="39301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日本パークゴルフ協会公認コースを、市外で体験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02743" y="7350439"/>
            <a:ext cx="5307556" cy="983825"/>
          </a:xfrm>
          <a:prstGeom prst="roundRect">
            <a:avLst/>
          </a:prstGeom>
          <a:solidFill>
            <a:srgbClr val="FAB0CC"/>
          </a:solidFill>
          <a:ln w="9525" cmpd="sng">
            <a:solidFill>
              <a:srgbClr val="F9ADDA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/>
              <a:t>6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13</a:t>
            </a:r>
            <a:r>
              <a:rPr kumimoji="1" lang="ja-JP" altLang="en-US" sz="1600" b="1" dirty="0"/>
              <a:t>日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木</a:t>
            </a:r>
            <a:r>
              <a:rPr kumimoji="1" lang="en-US" altLang="ja-JP" sz="1600" b="1" dirty="0"/>
              <a:t>)13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～</a:t>
            </a:r>
            <a:r>
              <a:rPr kumimoji="1" lang="en-US" altLang="ja-JP" sz="1600" b="1" dirty="0"/>
              <a:t>14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　</a:t>
            </a:r>
            <a:r>
              <a:rPr kumimoji="1" lang="ja-JP" altLang="en-US" sz="1600" b="1" dirty="0" err="1"/>
              <a:t>る</a:t>
            </a:r>
            <a:r>
              <a:rPr kumimoji="1" lang="ja-JP" altLang="en-US" sz="1600" b="1" dirty="0"/>
              <a:t>しんふれ愛パーク</a:t>
            </a:r>
            <a:endParaRPr kumimoji="1" lang="en-US" altLang="ja-JP" sz="1600" b="1" dirty="0"/>
          </a:p>
          <a:p>
            <a:pPr algn="ctr"/>
            <a:r>
              <a:rPr kumimoji="1" lang="en-US" altLang="ja-JP" sz="1600" b="1" dirty="0"/>
              <a:t>9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19</a:t>
            </a:r>
            <a:r>
              <a:rPr kumimoji="1" lang="ja-JP" altLang="en-US" sz="1600" b="1" dirty="0"/>
              <a:t>日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木</a:t>
            </a:r>
            <a:r>
              <a:rPr kumimoji="1" lang="en-US" altLang="ja-JP" sz="1600" b="1" dirty="0"/>
              <a:t>)13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～</a:t>
            </a:r>
            <a:r>
              <a:rPr kumimoji="1" lang="en-US" altLang="ja-JP" sz="1600" b="1" dirty="0"/>
              <a:t>14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　</a:t>
            </a:r>
            <a:r>
              <a:rPr kumimoji="1" lang="ja-JP" altLang="en-US" sz="1600" b="1" dirty="0" err="1"/>
              <a:t>る</a:t>
            </a:r>
            <a:r>
              <a:rPr kumimoji="1" lang="ja-JP" altLang="en-US" sz="1600" b="1" dirty="0"/>
              <a:t>しんふれ愛パーク</a:t>
            </a:r>
            <a:endParaRPr kumimoji="1" lang="en-US" altLang="ja-JP" sz="1600" b="1" dirty="0"/>
          </a:p>
          <a:p>
            <a:pPr algn="ctr"/>
            <a:r>
              <a:rPr kumimoji="1" lang="en-US" altLang="ja-JP" sz="1600" b="1" dirty="0"/>
              <a:t>※</a:t>
            </a:r>
            <a:r>
              <a:rPr kumimoji="1" lang="ja-JP" altLang="en-US" sz="1600" b="1" dirty="0"/>
              <a:t>雨天時➡スポーツセンターで軽スポーツ等行います。</a:t>
            </a:r>
            <a:endParaRPr kumimoji="1" lang="en-US" altLang="ja-JP" sz="16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kumimoji="1" lang="en-US" altLang="ja-JP" sz="1600" b="1" dirty="0"/>
              <a:t>12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19</a:t>
            </a:r>
            <a:r>
              <a:rPr kumimoji="1" lang="ja-JP" altLang="en-US" sz="1600" b="1" dirty="0"/>
              <a:t>日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木</a:t>
            </a:r>
            <a:r>
              <a:rPr kumimoji="1" lang="en-US" altLang="ja-JP" sz="1600" b="1" dirty="0"/>
              <a:t>)13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～</a:t>
            </a:r>
            <a:r>
              <a:rPr kumimoji="1" lang="en-US" altLang="ja-JP" sz="1600" b="1" dirty="0"/>
              <a:t>14</a:t>
            </a:r>
            <a:r>
              <a:rPr kumimoji="1" lang="ja-JP" altLang="en-US" sz="1600" b="1" dirty="0"/>
              <a:t>：</a:t>
            </a:r>
            <a:r>
              <a:rPr kumimoji="1" lang="en-US" altLang="ja-JP" sz="1600" b="1" dirty="0"/>
              <a:t>30</a:t>
            </a:r>
            <a:r>
              <a:rPr kumimoji="1" lang="ja-JP" altLang="en-US" sz="1600" b="1" dirty="0"/>
              <a:t>　スポーツセンター</a:t>
            </a:r>
            <a:endParaRPr kumimoji="1" lang="ja-JP" altLang="en-US" sz="1600" dirty="0"/>
          </a:p>
        </p:txBody>
      </p:sp>
      <p:sp>
        <p:nvSpPr>
          <p:cNvPr id="7" name="正方形/長方形 6"/>
          <p:cNvSpPr/>
          <p:nvPr/>
        </p:nvSpPr>
        <p:spPr>
          <a:xfrm flipH="1">
            <a:off x="0" y="6933932"/>
            <a:ext cx="685800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b="1" dirty="0"/>
              <a:t>留萌市国民健康保険加入者、後期高齢者医療制度加入者の方</a:t>
            </a:r>
            <a:r>
              <a:rPr kumimoji="1" lang="ja-JP" altLang="en-US" sz="1600" b="1" dirty="0"/>
              <a:t>へ</a:t>
            </a:r>
            <a:endParaRPr kumimoji="1" lang="en-US" altLang="ja-JP" sz="1600" b="1" dirty="0"/>
          </a:p>
          <a:p>
            <a:pPr algn="ctr"/>
            <a:endParaRPr kumimoji="1" lang="en-US" altLang="ja-JP" sz="1600" b="1" dirty="0"/>
          </a:p>
          <a:p>
            <a:pPr algn="ctr"/>
            <a:endParaRPr kumimoji="1" lang="en-US" altLang="ja-JP" sz="1400" b="1" dirty="0"/>
          </a:p>
          <a:p>
            <a:pPr algn="ctr"/>
            <a:endParaRPr kumimoji="1" lang="en-US" altLang="ja-JP" sz="1400" b="1" dirty="0"/>
          </a:p>
          <a:p>
            <a:pPr algn="ctr"/>
            <a:endParaRPr kumimoji="1" lang="en-US" altLang="ja-JP" sz="1400" b="1" dirty="0"/>
          </a:p>
          <a:p>
            <a:pPr algn="ctr"/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運動教室でも、パークゴルフ</a:t>
            </a:r>
            <a:r>
              <a:rPr kumimoji="1" lang="ja-JP" altLang="en-US" sz="1400" dirty="0"/>
              <a:t>開催しております。</a:t>
            </a:r>
            <a:endParaRPr kumimoji="1" lang="en-US" altLang="ja-JP" sz="1400" dirty="0"/>
          </a:p>
          <a:p>
            <a:pPr algn="ctr"/>
            <a:r>
              <a:rPr kumimoji="1" lang="ja-JP" altLang="en-US" sz="1400" b="1" u="sng" dirty="0"/>
              <a:t>タオル、飲み物、運動しやすい服、運動靴をご持参ください。</a:t>
            </a:r>
            <a:endParaRPr kumimoji="1" lang="en-US" altLang="ja-JP" sz="1400" b="1" u="sng" dirty="0"/>
          </a:p>
          <a:p>
            <a:pPr algn="ctr"/>
            <a:r>
              <a:rPr kumimoji="1" lang="en-US" altLang="ja-JP" sz="1400" dirty="0"/>
              <a:t>※</a:t>
            </a:r>
            <a:r>
              <a:rPr kumimoji="1" lang="ja-JP" altLang="en-US" sz="1400" dirty="0"/>
              <a:t>通院中の方は、主治医にご相談の上、ご参加ください。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　　　　</a:t>
            </a:r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会場</a:t>
            </a:r>
            <a:r>
              <a:rPr kumimoji="1" lang="ja-JP" altLang="en-US" sz="1400" dirty="0" smtClean="0"/>
              <a:t>が</a:t>
            </a:r>
            <a:r>
              <a:rPr kumimoji="1" lang="ja-JP" altLang="en-US" sz="1400" dirty="0"/>
              <a:t>変更になる場合もありますので、必ずお申し込み下さい。</a:t>
            </a:r>
            <a:endParaRPr kumimoji="1" lang="en-US" altLang="ja-JP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313963" y="9225350"/>
            <a:ext cx="57178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　　◎お申し込み・お問い合わせ◎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　留萌市市民課保険給付係　電話：４２－１８０５</a:t>
            </a:r>
            <a:endParaRPr kumimoji="1" lang="en-US" altLang="ja-JP" b="1" dirty="0">
              <a:solidFill>
                <a:srgbClr val="FF0000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54" y="2772266"/>
            <a:ext cx="1136809" cy="1195059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411412" y="770841"/>
            <a:ext cx="6176740" cy="18250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留萌市</a:t>
            </a:r>
            <a:r>
              <a:rPr kumimoji="1" lang="ja-JP" altLang="en-US" sz="2000" b="1" dirty="0" err="1">
                <a:solidFill>
                  <a:schemeClr val="tx1"/>
                </a:solidFill>
              </a:rPr>
              <a:t>る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しんふれ愛パーク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(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船場公園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2000" b="1" u="sng" dirty="0">
                <a:solidFill>
                  <a:schemeClr val="tx1"/>
                </a:solidFill>
              </a:rPr>
              <a:t>道具レンタル無料かつ❕❕</a:t>
            </a:r>
            <a:endParaRPr kumimoji="1" lang="en-US" altLang="ja-JP" sz="2000" b="1" u="sng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u="sng" dirty="0">
                <a:solidFill>
                  <a:schemeClr val="tx1"/>
                </a:solidFill>
              </a:rPr>
              <a:t>パークゴルフ場使用料金も無料です</a:t>
            </a:r>
            <a:r>
              <a:rPr kumimoji="1" lang="ja-JP" altLang="en-US" sz="2000" b="1" u="sng" dirty="0" smtClean="0">
                <a:solidFill>
                  <a:schemeClr val="tx1"/>
                </a:solidFill>
              </a:rPr>
              <a:t>☺</a:t>
            </a:r>
            <a:endParaRPr kumimoji="1" lang="en-US" altLang="ja-JP" sz="2000" b="1" u="sng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u="sng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神居岩公園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パークゴルフ場は道具レンタル無料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入場料あり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一般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310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円、高校生以下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160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円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)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b="1" u="sng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20266" y="1001499"/>
            <a:ext cx="1461060" cy="1366899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13456" y="115890"/>
            <a:ext cx="4282344" cy="421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留萌市では手ぶらでもプレイできる♪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41122" y="3112171"/>
            <a:ext cx="0" cy="3289297"/>
          </a:xfrm>
          <a:prstGeom prst="line">
            <a:avLst/>
          </a:prstGeom>
          <a:ln>
            <a:solidFill>
              <a:srgbClr val="B5E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276" y="3278928"/>
            <a:ext cx="563729" cy="478633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3" y="6704259"/>
            <a:ext cx="6498181" cy="272929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6818541" y="3158388"/>
            <a:ext cx="0" cy="3293000"/>
          </a:xfrm>
          <a:prstGeom prst="line">
            <a:avLst/>
          </a:prstGeom>
          <a:ln>
            <a:solidFill>
              <a:srgbClr val="B5E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154214" y="4764364"/>
            <a:ext cx="0" cy="861955"/>
          </a:xfrm>
          <a:prstGeom prst="line">
            <a:avLst/>
          </a:prstGeom>
          <a:ln>
            <a:solidFill>
              <a:srgbClr val="B5ED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86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520</Words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EPSON Pゴシック W6</vt:lpstr>
      <vt:lpstr>EPSON ゴシック W6</vt:lpstr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