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08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606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81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142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418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31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05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174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67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89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09827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8D0C9B-7B2D-4200-8D1E-A540E03AFB82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868481-6654-4937-957D-C91EE6E4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95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432F14B-A59F-7334-4A1B-21920DD42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106841"/>
              </p:ext>
            </p:extLst>
          </p:nvPr>
        </p:nvGraphicFramePr>
        <p:xfrm>
          <a:off x="181078" y="873659"/>
          <a:ext cx="10206931" cy="52973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279">
                  <a:extLst>
                    <a:ext uri="{9D8B030D-6E8A-4147-A177-3AD203B41FA5}">
                      <a16:colId xmlns:a16="http://schemas.microsoft.com/office/drawing/2014/main" val="696575505"/>
                    </a:ext>
                  </a:extLst>
                </a:gridCol>
                <a:gridCol w="3052024">
                  <a:extLst>
                    <a:ext uri="{9D8B030D-6E8A-4147-A177-3AD203B41FA5}">
                      <a16:colId xmlns:a16="http://schemas.microsoft.com/office/drawing/2014/main" val="2848109197"/>
                    </a:ext>
                  </a:extLst>
                </a:gridCol>
                <a:gridCol w="3019647">
                  <a:extLst>
                    <a:ext uri="{9D8B030D-6E8A-4147-A177-3AD203B41FA5}">
                      <a16:colId xmlns:a16="http://schemas.microsoft.com/office/drawing/2014/main" val="3390835083"/>
                    </a:ext>
                  </a:extLst>
                </a:gridCol>
                <a:gridCol w="3068981">
                  <a:extLst>
                    <a:ext uri="{9D8B030D-6E8A-4147-A177-3AD203B41FA5}">
                      <a16:colId xmlns:a16="http://schemas.microsoft.com/office/drawing/2014/main" val="430381147"/>
                    </a:ext>
                  </a:extLst>
                </a:gridCol>
              </a:tblGrid>
              <a:tr h="604774">
                <a:tc>
                  <a:txBody>
                    <a:bodyPr/>
                    <a:lstStyle/>
                    <a:p>
                      <a:endParaRPr kumimoji="1" lang="ja-JP" altLang="en-US" sz="17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保健福祉センターはーとふる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留萌市立図書館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中央スーパー</a:t>
                      </a:r>
                    </a:p>
                  </a:txBody>
                  <a:tcPr marL="100796" marR="100796" marT="50398" marB="50398" anchor="ctr"/>
                </a:tc>
                <a:extLst>
                  <a:ext uri="{0D108BD9-81ED-4DB2-BD59-A6C34878D82A}">
                    <a16:rowId xmlns:a16="http://schemas.microsoft.com/office/drawing/2014/main" val="636074203"/>
                  </a:ext>
                </a:extLst>
              </a:tr>
              <a:tr h="408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住所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五十嵐町１丁目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住之江町２丁目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錦町３丁目</a:t>
                      </a:r>
                    </a:p>
                  </a:txBody>
                  <a:tcPr marL="100796" marR="100796" marT="50398" marB="50398" anchor="ctr"/>
                </a:tc>
                <a:extLst>
                  <a:ext uri="{0D108BD9-81ED-4DB2-BD59-A6C34878D82A}">
                    <a16:rowId xmlns:a16="http://schemas.microsoft.com/office/drawing/2014/main" val="1086534843"/>
                  </a:ext>
                </a:extLst>
              </a:tr>
              <a:tr h="6047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電話番号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４９－６０５０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４２－２３００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４２－０７５８</a:t>
                      </a:r>
                    </a:p>
                  </a:txBody>
                  <a:tcPr marL="100796" marR="100796" marT="50398" marB="50398" anchor="ctr"/>
                </a:tc>
                <a:extLst>
                  <a:ext uri="{0D108BD9-81ED-4DB2-BD59-A6C34878D82A}">
                    <a16:rowId xmlns:a16="http://schemas.microsoft.com/office/drawing/2014/main" val="955147027"/>
                  </a:ext>
                </a:extLst>
              </a:tr>
              <a:tr h="8567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/>
                        <a:t>開設日</a:t>
                      </a:r>
                      <a:endParaRPr kumimoji="1" lang="ja-JP" altLang="en-US" sz="1700" dirty="0"/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月曜日～金曜日</a:t>
                      </a:r>
                      <a:endParaRPr kumimoji="1" lang="en-US" altLang="ja-JP" sz="1700" dirty="0"/>
                    </a:p>
                    <a:p>
                      <a:pPr algn="ctr"/>
                      <a:r>
                        <a:rPr kumimoji="1" lang="ja-JP" altLang="en-US" sz="1700" dirty="0"/>
                        <a:t>（土・日曜日、祝日を除く）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火曜日～日曜日</a:t>
                      </a:r>
                      <a:endParaRPr kumimoji="1" lang="en-US" altLang="ja-JP" sz="1700" dirty="0"/>
                    </a:p>
                    <a:p>
                      <a:pPr algn="ctr"/>
                      <a:r>
                        <a:rPr kumimoji="1" lang="ja-JP" altLang="en-US" sz="1700" dirty="0"/>
                        <a:t>（館内整理日を除く）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期間中毎日</a:t>
                      </a:r>
                    </a:p>
                  </a:txBody>
                  <a:tcPr marL="100796" marR="100796" marT="50398" marB="50398" anchor="ctr"/>
                </a:tc>
                <a:extLst>
                  <a:ext uri="{0D108BD9-81ED-4DB2-BD59-A6C34878D82A}">
                    <a16:rowId xmlns:a16="http://schemas.microsoft.com/office/drawing/2014/main" val="4032477081"/>
                  </a:ext>
                </a:extLst>
              </a:tr>
              <a:tr h="11087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開設時間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８：５０～１７：２０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１０：００～１８：００</a:t>
                      </a:r>
                      <a:endParaRPr kumimoji="1" lang="en-US" altLang="ja-JP" sz="1700" dirty="0"/>
                    </a:p>
                    <a:p>
                      <a:pPr algn="ctr"/>
                      <a:r>
                        <a:rPr kumimoji="1" lang="ja-JP" altLang="en-US" sz="1700" dirty="0"/>
                        <a:t>（木曜日は１９：００まで）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９：００～２０：００</a:t>
                      </a:r>
                    </a:p>
                  </a:txBody>
                  <a:tcPr marL="100796" marR="100796" marT="50398" marB="50398" anchor="ctr"/>
                </a:tc>
                <a:extLst>
                  <a:ext uri="{0D108BD9-81ED-4DB2-BD59-A6C34878D82A}">
                    <a16:rowId xmlns:a16="http://schemas.microsoft.com/office/drawing/2014/main" val="1397525485"/>
                  </a:ext>
                </a:extLst>
              </a:tr>
              <a:tr h="11087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開設場所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多目的ホール</a:t>
                      </a:r>
                      <a:endParaRPr kumimoji="1" lang="en-US" altLang="ja-JP" sz="1700" dirty="0"/>
                    </a:p>
                    <a:p>
                      <a:pPr algn="ctr"/>
                      <a:r>
                        <a:rPr kumimoji="1" lang="ja-JP" altLang="en-US" sz="1700" dirty="0"/>
                        <a:t>高齢者リラックスルーム</a:t>
                      </a:r>
                      <a:endParaRPr kumimoji="1" lang="en-US" altLang="ja-JP" sz="1700" dirty="0"/>
                    </a:p>
                    <a:p>
                      <a:pPr algn="ctr"/>
                      <a:r>
                        <a:rPr kumimoji="1" lang="ja-JP" altLang="en-US" sz="1700" dirty="0"/>
                        <a:t>栄養指導室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全館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休憩所</a:t>
                      </a:r>
                    </a:p>
                  </a:txBody>
                  <a:tcPr marL="100796" marR="100796" marT="50398" marB="50398" anchor="ctr"/>
                </a:tc>
                <a:extLst>
                  <a:ext uri="{0D108BD9-81ED-4DB2-BD59-A6C34878D82A}">
                    <a16:rowId xmlns:a16="http://schemas.microsoft.com/office/drawing/2014/main" val="3631354237"/>
                  </a:ext>
                </a:extLst>
              </a:tr>
              <a:tr h="6047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収容人数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最大７０人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最大５０人</a:t>
                      </a:r>
                    </a:p>
                  </a:txBody>
                  <a:tcPr marL="100796" marR="100796" marT="50398" marB="503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/>
                        <a:t>最大１０人</a:t>
                      </a:r>
                    </a:p>
                  </a:txBody>
                  <a:tcPr marL="100796" marR="100796" marT="50398" marB="50398" anchor="ctr"/>
                </a:tc>
                <a:extLst>
                  <a:ext uri="{0D108BD9-81ED-4DB2-BD59-A6C34878D82A}">
                    <a16:rowId xmlns:a16="http://schemas.microsoft.com/office/drawing/2014/main" val="1707284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225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85</Words>
  <PresentationFormat>ユーザー設定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