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76" r:id="rId1"/>
  </p:sldMasterIdLst>
  <p:notesMasterIdLst>
    <p:notesMasterId r:id="rId4"/>
  </p:notesMasterIdLst>
  <p:handoutMasterIdLst>
    <p:handoutMasterId r:id="rId5"/>
  </p:handoutMasterIdLst>
  <p:sldIdLst>
    <p:sldId id="261" r:id="rId2"/>
    <p:sldId id="262" r:id="rId3"/>
  </p:sldIdLst>
  <p:sldSz cx="7775575" cy="10907713"/>
  <p:notesSz cx="6797675" cy="9926638"/>
  <p:kinsoku lang="ja-JP" invalStChars="、。，．・：；？！゛゜ヽヾゝゞ々ー’”）〕］｝〉》」』】°‰′″℃￠％ぁぃぅぇぉっゃゅょゎァィゥェォッャュョヮヵヶ!%),.:;?]}｡｣､･ｧｨｩｪｫｬｭｮｯｰﾞﾟ" invalEndChars="‘“（〔［｛〈《「『【￥＄$([\{｢￡"/>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00"/>
    <a:srgbClr val="FFCC66"/>
    <a:srgbClr val="FFFF99"/>
    <a:srgbClr val="CCCC00"/>
    <a:srgbClr val="99FF99"/>
    <a:srgbClr val="009900"/>
    <a:srgbClr val="FF6699"/>
    <a:srgbClr val="FF66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74" autoAdjust="0"/>
    <p:restoredTop sz="99515" autoAdjust="0"/>
  </p:normalViewPr>
  <p:slideViewPr>
    <p:cSldViewPr snapToGrid="0">
      <p:cViewPr varScale="1">
        <p:scale>
          <a:sx n="73" d="100"/>
          <a:sy n="73" d="100"/>
        </p:scale>
        <p:origin x="3234" y="72"/>
      </p:cViewPr>
      <p:guideLst>
        <p:guide orient="horz" pos="3435"/>
        <p:guide pos="2449"/>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73" d="100"/>
          <a:sy n="73" d="100"/>
        </p:scale>
        <p:origin x="-211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0"/>
            <a:ext cx="2946151" cy="496106"/>
          </a:xfrm>
          <a:prstGeom prst="rect">
            <a:avLst/>
          </a:prstGeom>
        </p:spPr>
        <p:txBody>
          <a:bodyPr vert="horz" lIns="86013" tIns="43008" rIns="86013" bIns="43008" rtlCol="0"/>
          <a:lstStyle>
            <a:lvl1pPr algn="l">
              <a:defRPr sz="1000"/>
            </a:lvl1pPr>
          </a:lstStyle>
          <a:p>
            <a:endParaRPr kumimoji="1" lang="ja-JP" altLang="en-US" dirty="0"/>
          </a:p>
        </p:txBody>
      </p:sp>
      <p:sp>
        <p:nvSpPr>
          <p:cNvPr id="3" name="日付プレースホルダー 2"/>
          <p:cNvSpPr>
            <a:spLocks noGrp="1"/>
          </p:cNvSpPr>
          <p:nvPr>
            <p:ph type="dt" sz="quarter" idx="1"/>
          </p:nvPr>
        </p:nvSpPr>
        <p:spPr>
          <a:xfrm>
            <a:off x="3850054" y="0"/>
            <a:ext cx="2946151" cy="496106"/>
          </a:xfrm>
          <a:prstGeom prst="rect">
            <a:avLst/>
          </a:prstGeom>
        </p:spPr>
        <p:txBody>
          <a:bodyPr vert="horz" lIns="86013" tIns="43008" rIns="86013" bIns="43008" rtlCol="0"/>
          <a:lstStyle>
            <a:lvl1pPr algn="r">
              <a:defRPr sz="1000"/>
            </a:lvl1pPr>
          </a:lstStyle>
          <a:p>
            <a:fld id="{EA4C0380-2DE9-498B-B68D-60B46204BA80}" type="datetimeFigureOut">
              <a:rPr kumimoji="1" lang="ja-JP" altLang="en-US" smtClean="0"/>
              <a:pPr/>
              <a:t>2021/8/25</a:t>
            </a:fld>
            <a:endParaRPr kumimoji="1" lang="ja-JP" altLang="en-US" dirty="0"/>
          </a:p>
        </p:txBody>
      </p:sp>
      <p:sp>
        <p:nvSpPr>
          <p:cNvPr id="4" name="フッター プレースホルダー 3"/>
          <p:cNvSpPr>
            <a:spLocks noGrp="1"/>
          </p:cNvSpPr>
          <p:nvPr>
            <p:ph type="ftr" sz="quarter" idx="2"/>
          </p:nvPr>
        </p:nvSpPr>
        <p:spPr>
          <a:xfrm>
            <a:off x="6" y="9429031"/>
            <a:ext cx="2946151" cy="496105"/>
          </a:xfrm>
          <a:prstGeom prst="rect">
            <a:avLst/>
          </a:prstGeom>
        </p:spPr>
        <p:txBody>
          <a:bodyPr vert="horz" lIns="86013" tIns="43008" rIns="86013" bIns="43008" rtlCol="0" anchor="b"/>
          <a:lstStyle>
            <a:lvl1pPr algn="l">
              <a:defRPr sz="1000"/>
            </a:lvl1pPr>
          </a:lstStyle>
          <a:p>
            <a:endParaRPr kumimoji="1" lang="ja-JP" altLang="en-US" dirty="0"/>
          </a:p>
        </p:txBody>
      </p:sp>
      <p:sp>
        <p:nvSpPr>
          <p:cNvPr id="5" name="スライド番号プレースホルダー 4"/>
          <p:cNvSpPr>
            <a:spLocks noGrp="1"/>
          </p:cNvSpPr>
          <p:nvPr>
            <p:ph type="sldNum" sz="quarter" idx="3"/>
          </p:nvPr>
        </p:nvSpPr>
        <p:spPr>
          <a:xfrm>
            <a:off x="3850054" y="9429031"/>
            <a:ext cx="2946151" cy="496105"/>
          </a:xfrm>
          <a:prstGeom prst="rect">
            <a:avLst/>
          </a:prstGeom>
        </p:spPr>
        <p:txBody>
          <a:bodyPr vert="horz" lIns="86013" tIns="43008" rIns="86013" bIns="43008" rtlCol="0" anchor="b"/>
          <a:lstStyle>
            <a:lvl1pPr algn="r">
              <a:defRPr sz="1000"/>
            </a:lvl1pPr>
          </a:lstStyle>
          <a:p>
            <a:fld id="{78A262EF-70DF-4926-8929-0A60A2E81DC8}" type="slidenum">
              <a:rPr kumimoji="1" lang="ja-JP" altLang="en-US" smtClean="0"/>
              <a:pPr/>
              <a:t>‹#›</a:t>
            </a:fld>
            <a:endParaRPr kumimoji="1" lang="ja-JP" altLang="en-US" dirty="0"/>
          </a:p>
        </p:txBody>
      </p:sp>
    </p:spTree>
    <p:extLst>
      <p:ext uri="{BB962C8B-B14F-4D97-AF65-F5344CB8AC3E}">
        <p14:creationId xmlns:p14="http://schemas.microsoft.com/office/powerpoint/2010/main" val="3854052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3"/>
            <a:ext cx="2945658" cy="498054"/>
          </a:xfrm>
          <a:prstGeom prst="rect">
            <a:avLst/>
          </a:prstGeom>
        </p:spPr>
        <p:txBody>
          <a:bodyPr vert="horz" lIns="91399" tIns="45700" rIns="91399" bIns="45700" rtlCol="0"/>
          <a:lstStyle>
            <a:lvl1pPr algn="l">
              <a:defRPr sz="1000"/>
            </a:lvl1pPr>
          </a:lstStyle>
          <a:p>
            <a:endParaRPr kumimoji="1" lang="ja-JP" altLang="en-US" dirty="0"/>
          </a:p>
        </p:txBody>
      </p:sp>
      <p:sp>
        <p:nvSpPr>
          <p:cNvPr id="3" name="日付プレースホルダー 2"/>
          <p:cNvSpPr>
            <a:spLocks noGrp="1"/>
          </p:cNvSpPr>
          <p:nvPr>
            <p:ph type="dt" idx="1"/>
          </p:nvPr>
        </p:nvSpPr>
        <p:spPr>
          <a:xfrm>
            <a:off x="3850450" y="3"/>
            <a:ext cx="2945658" cy="498054"/>
          </a:xfrm>
          <a:prstGeom prst="rect">
            <a:avLst/>
          </a:prstGeom>
        </p:spPr>
        <p:txBody>
          <a:bodyPr vert="horz" lIns="91399" tIns="45700" rIns="91399" bIns="45700" rtlCol="0"/>
          <a:lstStyle>
            <a:lvl1pPr algn="r">
              <a:defRPr sz="1000"/>
            </a:lvl1pPr>
          </a:lstStyle>
          <a:p>
            <a:fld id="{70F99883-74AE-4A2C-81B7-5B86A08198C0}" type="datetimeFigureOut">
              <a:rPr kumimoji="1" lang="ja-JP" altLang="en-US" smtClean="0"/>
              <a:pPr/>
              <a:t>2021/8/25</a:t>
            </a:fld>
            <a:endParaRPr kumimoji="1" lang="ja-JP" altLang="en-US" dirty="0"/>
          </a:p>
        </p:txBody>
      </p:sp>
      <p:sp>
        <p:nvSpPr>
          <p:cNvPr id="4" name="スライド イメージ プレースホルダー 3"/>
          <p:cNvSpPr>
            <a:spLocks noGrp="1" noRot="1" noChangeAspect="1"/>
          </p:cNvSpPr>
          <p:nvPr>
            <p:ph type="sldImg" idx="2"/>
          </p:nvPr>
        </p:nvSpPr>
        <p:spPr>
          <a:xfrm>
            <a:off x="2205038" y="1239838"/>
            <a:ext cx="2387600" cy="3351212"/>
          </a:xfrm>
          <a:prstGeom prst="rect">
            <a:avLst/>
          </a:prstGeom>
          <a:noFill/>
          <a:ln w="12700">
            <a:solidFill>
              <a:prstClr val="black"/>
            </a:solidFill>
          </a:ln>
        </p:spPr>
        <p:txBody>
          <a:bodyPr vert="horz" lIns="91399" tIns="45700" rIns="91399" bIns="45700" rtlCol="0" anchor="ctr"/>
          <a:lstStyle/>
          <a:p>
            <a:endParaRPr lang="ja-JP" altLang="en-US" dirty="0"/>
          </a:p>
        </p:txBody>
      </p:sp>
      <p:sp>
        <p:nvSpPr>
          <p:cNvPr id="5" name="ノート プレースホルダー 4"/>
          <p:cNvSpPr>
            <a:spLocks noGrp="1"/>
          </p:cNvSpPr>
          <p:nvPr>
            <p:ph type="body" sz="quarter" idx="3"/>
          </p:nvPr>
        </p:nvSpPr>
        <p:spPr>
          <a:xfrm>
            <a:off x="679768" y="4777200"/>
            <a:ext cx="5438140" cy="3908613"/>
          </a:xfrm>
          <a:prstGeom prst="rect">
            <a:avLst/>
          </a:prstGeom>
        </p:spPr>
        <p:txBody>
          <a:bodyPr vert="horz" lIns="91399" tIns="45700" rIns="91399" bIns="4570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28589"/>
            <a:ext cx="2945658" cy="498053"/>
          </a:xfrm>
          <a:prstGeom prst="rect">
            <a:avLst/>
          </a:prstGeom>
        </p:spPr>
        <p:txBody>
          <a:bodyPr vert="horz" lIns="91399" tIns="45700" rIns="91399" bIns="45700" rtlCol="0" anchor="b"/>
          <a:lstStyle>
            <a:lvl1pPr algn="l">
              <a:defRPr sz="1000"/>
            </a:lvl1pPr>
          </a:lstStyle>
          <a:p>
            <a:endParaRPr kumimoji="1" lang="ja-JP" altLang="en-US" dirty="0"/>
          </a:p>
        </p:txBody>
      </p:sp>
      <p:sp>
        <p:nvSpPr>
          <p:cNvPr id="7" name="スライド番号プレースホルダー 6"/>
          <p:cNvSpPr>
            <a:spLocks noGrp="1"/>
          </p:cNvSpPr>
          <p:nvPr>
            <p:ph type="sldNum" sz="quarter" idx="5"/>
          </p:nvPr>
        </p:nvSpPr>
        <p:spPr>
          <a:xfrm>
            <a:off x="3850450" y="9428589"/>
            <a:ext cx="2945658" cy="498053"/>
          </a:xfrm>
          <a:prstGeom prst="rect">
            <a:avLst/>
          </a:prstGeom>
        </p:spPr>
        <p:txBody>
          <a:bodyPr vert="horz" lIns="91399" tIns="45700" rIns="91399" bIns="45700" rtlCol="0" anchor="b"/>
          <a:lstStyle>
            <a:lvl1pPr algn="r">
              <a:defRPr sz="1000"/>
            </a:lvl1pPr>
          </a:lstStyle>
          <a:p>
            <a:fld id="{ACD93CC5-A9B8-46A1-B8C3-70AA73E05DA2}" type="slidenum">
              <a:rPr kumimoji="1" lang="ja-JP" altLang="en-US" smtClean="0"/>
              <a:pPr/>
              <a:t>‹#›</a:t>
            </a:fld>
            <a:endParaRPr kumimoji="1" lang="ja-JP" altLang="en-US" dirty="0"/>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8/25/2021</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8/25/2021</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8/25/2021</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8/25/2021</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8/25/2021</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8/25/2021</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8/25/2021</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8/25/2021</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8/25/2021</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8/25/2021</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dirty="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8/25/2021</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Server-win\share\アスクル関連\Askul_Parts_1216\DATA\017_917d_kaigostaff\back.png"/>
          <p:cNvPicPr>
            <a:picLocks noChangeAspect="1" noChangeArrowheads="1"/>
          </p:cNvPicPr>
          <p:nvPr/>
        </p:nvPicPr>
        <p:blipFill>
          <a:blip r:embed="rId2" cstate="print"/>
          <a:srcRect/>
          <a:stretch>
            <a:fillRect/>
          </a:stretch>
        </p:blipFill>
        <p:spPr bwMode="auto">
          <a:xfrm>
            <a:off x="-6350" y="10522"/>
            <a:ext cx="7781925" cy="10912475"/>
          </a:xfrm>
          <a:prstGeom prst="rect">
            <a:avLst/>
          </a:prstGeom>
          <a:solidFill>
            <a:schemeClr val="bg1"/>
          </a:solidFill>
        </p:spPr>
      </p:pic>
      <p:sp>
        <p:nvSpPr>
          <p:cNvPr id="157" name="円/楕円 156"/>
          <p:cNvSpPr>
            <a:spLocks noChangeAspect="1"/>
          </p:cNvSpPr>
          <p:nvPr/>
        </p:nvSpPr>
        <p:spPr>
          <a:xfrm>
            <a:off x="5606454" y="5631780"/>
            <a:ext cx="1815351" cy="1815351"/>
          </a:xfrm>
          <a:prstGeom prst="ellipse">
            <a:avLst/>
          </a:prstGeom>
          <a:solidFill>
            <a:srgbClr val="DEEBF7"/>
          </a:solidFill>
        </p:spPr>
        <p:txBody>
          <a:bodyPr wrap="square" lIns="0" tIns="0" rIns="0" bIns="0" rtlCol="0" anchor="ctr">
            <a:spAutoFit/>
          </a:bodyPr>
          <a:lstStyle/>
          <a:p>
            <a:pPr algn="ctr"/>
            <a:endParaRPr kumimoji="1" lang="ja-JP" altLang="en-US" sz="3200" b="1" dirty="0">
              <a:latin typeface="HGP創英角ｺﾞｼｯｸUB" panose="020B0900000000000000" pitchFamily="50" charset="-128"/>
              <a:ea typeface="HGP創英角ｺﾞｼｯｸUB" panose="020B0900000000000000" pitchFamily="50" charset="-128"/>
            </a:endParaRPr>
          </a:p>
        </p:txBody>
      </p:sp>
      <p:sp>
        <p:nvSpPr>
          <p:cNvPr id="176" name="テキスト ボックス 175"/>
          <p:cNvSpPr txBox="1"/>
          <p:nvPr/>
        </p:nvSpPr>
        <p:spPr>
          <a:xfrm>
            <a:off x="1895389" y="9319989"/>
            <a:ext cx="3980577" cy="338554"/>
          </a:xfrm>
          <a:prstGeom prst="rect">
            <a:avLst/>
          </a:prstGeom>
          <a:noFill/>
        </p:spPr>
        <p:txBody>
          <a:bodyPr wrap="none" rtlCol="0">
            <a:spAutoFit/>
          </a:bodyPr>
          <a:lstStyle/>
          <a:p>
            <a:pPr algn="ctr"/>
            <a:r>
              <a:rPr lang="ja-JP" altLang="en-US" sz="1600" dirty="0" smtClean="0">
                <a:solidFill>
                  <a:schemeClr val="bg1"/>
                </a:solidFill>
                <a:latin typeface="HG丸ｺﾞｼｯｸM-PRO" panose="020F0600000000000000" pitchFamily="50" charset="-128"/>
                <a:ea typeface="HG丸ｺﾞｼｯｸM-PRO" panose="020F0600000000000000" pitchFamily="50" charset="-128"/>
              </a:rPr>
              <a:t>★まずはお気軽にお問い合わせ</a:t>
            </a:r>
            <a:r>
              <a:rPr lang="ja-JP" altLang="en-US" sz="1400" dirty="0" smtClean="0">
                <a:solidFill>
                  <a:schemeClr val="bg1"/>
                </a:solidFill>
                <a:latin typeface="HG丸ｺﾞｼｯｸM-PRO" panose="020F0600000000000000" pitchFamily="50" charset="-128"/>
                <a:ea typeface="HG丸ｺﾞｼｯｸM-PRO" panose="020F0600000000000000" pitchFamily="50" charset="-128"/>
              </a:rPr>
              <a:t>ください</a:t>
            </a:r>
            <a:r>
              <a:rPr lang="ja-JP" altLang="en-US" sz="1600" dirty="0" smtClean="0">
                <a:solidFill>
                  <a:schemeClr val="bg1"/>
                </a:solidFill>
                <a:latin typeface="HG丸ｺﾞｼｯｸM-PRO" panose="020F0600000000000000" pitchFamily="50" charset="-128"/>
                <a:ea typeface="HG丸ｺﾞｼｯｸM-PRO" panose="020F0600000000000000" pitchFamily="50" charset="-128"/>
              </a:rPr>
              <a:t>★</a:t>
            </a:r>
            <a:endParaRPr kumimoji="1" lang="ja-JP" altLang="en-US" sz="1600" dirty="0">
              <a:solidFill>
                <a:schemeClr val="bg1"/>
              </a:solidFill>
              <a:latin typeface="HG丸ｺﾞｼｯｸM-PRO" panose="020F0600000000000000" pitchFamily="50" charset="-128"/>
              <a:ea typeface="HG丸ｺﾞｼｯｸM-PRO" panose="020F0600000000000000" pitchFamily="50" charset="-128"/>
            </a:endParaRPr>
          </a:p>
        </p:txBody>
      </p:sp>
      <p:sp>
        <p:nvSpPr>
          <p:cNvPr id="177" name="テキスト ボックス 176"/>
          <p:cNvSpPr txBox="1"/>
          <p:nvPr/>
        </p:nvSpPr>
        <p:spPr>
          <a:xfrm>
            <a:off x="1168498" y="9734500"/>
            <a:ext cx="5919596" cy="400110"/>
          </a:xfrm>
          <a:prstGeom prst="rect">
            <a:avLst/>
          </a:prstGeom>
          <a:noFill/>
        </p:spPr>
        <p:txBody>
          <a:bodyPr wrap="square" rtlCol="0">
            <a:spAutoFit/>
          </a:bodyPr>
          <a:lstStyle/>
          <a:p>
            <a:pPr lvl="0"/>
            <a:r>
              <a:rPr lang="ja-JP" altLang="en-US" sz="2000" b="1" dirty="0">
                <a:solidFill>
                  <a:prstClr val="white"/>
                </a:solidFill>
                <a:latin typeface="ＤＦＧ平成ゴシック体W7" pitchFamily="50" charset="-128"/>
                <a:ea typeface="ＤＦＧ平成ゴシック体W7" pitchFamily="50" charset="-128"/>
              </a:rPr>
              <a:t>社会福祉</a:t>
            </a:r>
            <a:r>
              <a:rPr lang="ja-JP" altLang="en-US" sz="2000" b="1" dirty="0" smtClean="0">
                <a:solidFill>
                  <a:prstClr val="white"/>
                </a:solidFill>
                <a:latin typeface="ＤＦＧ平成ゴシック体W7" pitchFamily="50" charset="-128"/>
                <a:ea typeface="ＤＦＧ平成ゴシック体W7" pitchFamily="50" charset="-128"/>
              </a:rPr>
              <a:t>法人　留萌萌幼会　沖見保育園内（村上）</a:t>
            </a:r>
            <a:endParaRPr lang="ja-JP" altLang="en-US" sz="2000" b="1" dirty="0">
              <a:solidFill>
                <a:prstClr val="white"/>
              </a:solidFill>
              <a:latin typeface="ＤＦＧ平成ゴシック体W7" pitchFamily="50" charset="-128"/>
              <a:ea typeface="ＤＦＧ平成ゴシック体W7" pitchFamily="50" charset="-128"/>
            </a:endParaRPr>
          </a:p>
        </p:txBody>
      </p:sp>
      <p:sp>
        <p:nvSpPr>
          <p:cNvPr id="178" name="テキスト ボックス 177"/>
          <p:cNvSpPr txBox="1"/>
          <p:nvPr/>
        </p:nvSpPr>
        <p:spPr>
          <a:xfrm>
            <a:off x="1198535" y="10121059"/>
            <a:ext cx="2310493" cy="400110"/>
          </a:xfrm>
          <a:prstGeom prst="rect">
            <a:avLst/>
          </a:prstGeom>
          <a:noFill/>
        </p:spPr>
        <p:txBody>
          <a:bodyPr wrap="square" rtlCol="0">
            <a:spAutoFit/>
          </a:bodyPr>
          <a:lstStyle/>
          <a:p>
            <a:r>
              <a:rPr lang="en-US" altLang="ja-JP" sz="2000" b="1" dirty="0" smtClean="0">
                <a:solidFill>
                  <a:schemeClr val="bg1"/>
                </a:solidFill>
                <a:latin typeface="ＤＦＧ平成ゴシック体W7" pitchFamily="50" charset="-128"/>
                <a:ea typeface="ＤＦＧ平成ゴシック体W7" pitchFamily="50" charset="-128"/>
              </a:rPr>
              <a:t>TEL 0164-42-7225</a:t>
            </a:r>
            <a:endParaRPr kumimoji="1" lang="ja-JP" altLang="en-US" sz="2000" b="1" dirty="0">
              <a:solidFill>
                <a:schemeClr val="bg1"/>
              </a:solidFill>
              <a:latin typeface="ＤＦＧ平成ゴシック体W7" pitchFamily="50" charset="-128"/>
              <a:ea typeface="ＤＦＧ平成ゴシック体W7" pitchFamily="50" charset="-128"/>
            </a:endParaRPr>
          </a:p>
        </p:txBody>
      </p:sp>
      <p:sp>
        <p:nvSpPr>
          <p:cNvPr id="179" name="テキスト ボックス 178"/>
          <p:cNvSpPr txBox="1"/>
          <p:nvPr/>
        </p:nvSpPr>
        <p:spPr>
          <a:xfrm>
            <a:off x="3561281" y="10102565"/>
            <a:ext cx="3155031" cy="400110"/>
          </a:xfrm>
          <a:prstGeom prst="rect">
            <a:avLst/>
          </a:prstGeom>
          <a:noFill/>
        </p:spPr>
        <p:txBody>
          <a:bodyPr wrap="none" rtlCol="0">
            <a:spAutoFit/>
          </a:bodyPr>
          <a:lstStyle/>
          <a:p>
            <a:r>
              <a:rPr lang="ja-JP" altLang="en-US" sz="2000" b="1" dirty="0" smtClean="0">
                <a:solidFill>
                  <a:schemeClr val="bg1"/>
                </a:solidFill>
                <a:latin typeface="ＤＦＧ平成ゴシック体W7" pitchFamily="50" charset="-128"/>
                <a:ea typeface="ＤＦＧ平成ゴシック体W7" pitchFamily="50" charset="-128"/>
              </a:rPr>
              <a:t>留萌市沖見町</a:t>
            </a:r>
            <a:r>
              <a:rPr lang="en-US" altLang="ja-JP" sz="2000" b="1" dirty="0" smtClean="0">
                <a:solidFill>
                  <a:schemeClr val="bg1"/>
                </a:solidFill>
                <a:latin typeface="ＤＦＧ平成ゴシック体W7" pitchFamily="50" charset="-128"/>
                <a:ea typeface="ＤＦＧ平成ゴシック体W7" pitchFamily="50" charset="-128"/>
              </a:rPr>
              <a:t>5</a:t>
            </a:r>
            <a:r>
              <a:rPr lang="ja-JP" altLang="en-US" sz="2000" b="1" dirty="0" smtClean="0">
                <a:solidFill>
                  <a:schemeClr val="bg1"/>
                </a:solidFill>
                <a:latin typeface="ＤＦＧ平成ゴシック体W7" pitchFamily="50" charset="-128"/>
                <a:ea typeface="ＤＦＧ平成ゴシック体W7" pitchFamily="50" charset="-128"/>
              </a:rPr>
              <a:t>丁目</a:t>
            </a:r>
            <a:r>
              <a:rPr lang="en-US" altLang="ja-JP" sz="2000" b="1" dirty="0" smtClean="0">
                <a:solidFill>
                  <a:schemeClr val="bg1"/>
                </a:solidFill>
                <a:latin typeface="ＤＦＧ平成ゴシック体W7" pitchFamily="50" charset="-128"/>
                <a:ea typeface="ＤＦＧ平成ゴシック体W7" pitchFamily="50" charset="-128"/>
              </a:rPr>
              <a:t>33</a:t>
            </a:r>
            <a:r>
              <a:rPr lang="ja-JP" altLang="en-US" sz="2000" b="1" dirty="0" smtClean="0">
                <a:solidFill>
                  <a:schemeClr val="bg1"/>
                </a:solidFill>
                <a:latin typeface="ＤＦＧ平成ゴシック体W7" pitchFamily="50" charset="-128"/>
                <a:ea typeface="ＤＦＧ平成ゴシック体W7" pitchFamily="50" charset="-128"/>
              </a:rPr>
              <a:t>番地</a:t>
            </a:r>
            <a:endParaRPr kumimoji="1" lang="ja-JP" altLang="en-US" sz="2400" b="1" dirty="0">
              <a:solidFill>
                <a:schemeClr val="bg1"/>
              </a:solidFill>
              <a:latin typeface="ＤＦＧ平成ゴシック体W7" pitchFamily="50" charset="-128"/>
              <a:ea typeface="ＤＦＧ平成ゴシック体W7" pitchFamily="50" charset="-128"/>
            </a:endParaRPr>
          </a:p>
        </p:txBody>
      </p:sp>
      <p:sp>
        <p:nvSpPr>
          <p:cNvPr id="112" name="テキスト ボックス 111"/>
          <p:cNvSpPr txBox="1"/>
          <p:nvPr/>
        </p:nvSpPr>
        <p:spPr>
          <a:xfrm>
            <a:off x="337924" y="629788"/>
            <a:ext cx="4896309" cy="1328569"/>
          </a:xfrm>
          <a:prstGeom prst="rect">
            <a:avLst/>
          </a:prstGeom>
          <a:noFill/>
        </p:spPr>
        <p:txBody>
          <a:bodyPr wrap="square" rtlCol="0">
            <a:spAutoFit/>
          </a:bodyPr>
          <a:lstStyle/>
          <a:p>
            <a:r>
              <a:rPr lang="ja-JP" altLang="en-US" sz="7200" b="1" dirty="0" smtClean="0">
                <a:solidFill>
                  <a:srgbClr val="FF6699"/>
                </a:solidFill>
                <a:latin typeface="メイリオ" panose="020B0604030504040204" pitchFamily="50" charset="-128"/>
                <a:ea typeface="メイリオ" panose="020B0604030504040204" pitchFamily="50" charset="-128"/>
              </a:rPr>
              <a:t>保育士募集</a:t>
            </a:r>
            <a:endParaRPr lang="en-US" altLang="ja-JP" sz="7200" b="1" dirty="0" smtClean="0">
              <a:solidFill>
                <a:srgbClr val="FF6699"/>
              </a:solidFill>
              <a:latin typeface="メイリオ" panose="020B0604030504040204" pitchFamily="50" charset="-128"/>
              <a:ea typeface="メイリオ" panose="020B0604030504040204" pitchFamily="50" charset="-128"/>
            </a:endParaRPr>
          </a:p>
          <a:p>
            <a:pPr>
              <a:lnSpc>
                <a:spcPts val="1000"/>
              </a:lnSpc>
            </a:pPr>
            <a:endParaRPr kumimoji="1" lang="ja-JP" altLang="en-US" sz="1800" dirty="0">
              <a:solidFill>
                <a:srgbClr val="FF6699"/>
              </a:solidFill>
              <a:latin typeface="メイリオ" panose="020B0604030504040204" pitchFamily="50" charset="-128"/>
              <a:ea typeface="メイリオ" panose="020B0604030504040204" pitchFamily="50" charset="-128"/>
            </a:endParaRPr>
          </a:p>
        </p:txBody>
      </p:sp>
      <p:sp>
        <p:nvSpPr>
          <p:cNvPr id="49" name="テキスト ボックス 48"/>
          <p:cNvSpPr txBox="1"/>
          <p:nvPr/>
        </p:nvSpPr>
        <p:spPr>
          <a:xfrm>
            <a:off x="337924" y="1648419"/>
            <a:ext cx="5124860" cy="1328569"/>
          </a:xfrm>
          <a:prstGeom prst="rect">
            <a:avLst/>
          </a:prstGeom>
          <a:noFill/>
        </p:spPr>
        <p:txBody>
          <a:bodyPr wrap="square" rtlCol="0">
            <a:spAutoFit/>
          </a:bodyPr>
          <a:lstStyle/>
          <a:p>
            <a:r>
              <a:rPr lang="ja-JP" altLang="en-US" sz="5000" b="1" dirty="0" smtClean="0">
                <a:solidFill>
                  <a:srgbClr val="0000FF"/>
                </a:solidFill>
                <a:latin typeface="メイリオ" panose="020B0604030504040204" pitchFamily="50" charset="-128"/>
                <a:ea typeface="メイリオ" panose="020B0604030504040204" pitchFamily="50" charset="-128"/>
              </a:rPr>
              <a:t>＆</a:t>
            </a:r>
            <a:r>
              <a:rPr lang="ja-JP" altLang="en-US" sz="4400" b="1" dirty="0" smtClean="0">
                <a:solidFill>
                  <a:srgbClr val="0000FF"/>
                </a:solidFill>
                <a:latin typeface="メイリオ" panose="020B0604030504040204" pitchFamily="50" charset="-128"/>
                <a:ea typeface="メイリオ" panose="020B0604030504040204" pitchFamily="50" charset="-128"/>
              </a:rPr>
              <a:t> </a:t>
            </a:r>
            <a:r>
              <a:rPr lang="ja-JP" altLang="en-US" sz="7200" b="1" dirty="0" smtClean="0">
                <a:solidFill>
                  <a:srgbClr val="FF6699"/>
                </a:solidFill>
                <a:latin typeface="メイリオ" panose="020B0604030504040204" pitchFamily="50" charset="-128"/>
                <a:ea typeface="メイリオ" panose="020B0604030504040204" pitchFamily="50" charset="-128"/>
              </a:rPr>
              <a:t>各種制度</a:t>
            </a:r>
            <a:endParaRPr lang="en-US" altLang="ja-JP" sz="7200" b="1" dirty="0" smtClean="0">
              <a:solidFill>
                <a:srgbClr val="FF6699"/>
              </a:solidFill>
              <a:latin typeface="メイリオ" panose="020B0604030504040204" pitchFamily="50" charset="-128"/>
              <a:ea typeface="メイリオ" panose="020B0604030504040204" pitchFamily="50" charset="-128"/>
            </a:endParaRPr>
          </a:p>
          <a:p>
            <a:pPr>
              <a:lnSpc>
                <a:spcPts val="1000"/>
              </a:lnSpc>
            </a:pPr>
            <a:endParaRPr kumimoji="1" lang="ja-JP" altLang="en-US" sz="1800" dirty="0">
              <a:solidFill>
                <a:srgbClr val="FF6699"/>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rot="1979499">
            <a:off x="4841716" y="1704306"/>
            <a:ext cx="722429" cy="369332"/>
          </a:xfrm>
          <a:prstGeom prst="rect">
            <a:avLst/>
          </a:prstGeom>
          <a:solidFill>
            <a:schemeClr val="tx1"/>
          </a:solidFill>
        </p:spPr>
        <p:txBody>
          <a:bodyPr wrap="square" rtlCol="0">
            <a:spAutoFit/>
          </a:bodyPr>
          <a:lstStyle/>
          <a:p>
            <a:pPr algn="ctr"/>
            <a:r>
              <a:rPr kumimoji="1" lang="ja-JP" altLang="en-US" sz="1800" spc="-100" dirty="0" smtClean="0">
                <a:solidFill>
                  <a:schemeClr val="bg1"/>
                </a:solidFill>
                <a:latin typeface="+mj-ea"/>
                <a:ea typeface="+mj-ea"/>
              </a:rPr>
              <a:t>裏面</a:t>
            </a:r>
            <a:endParaRPr kumimoji="1" lang="ja-JP" altLang="en-US" sz="2400" spc="-100" dirty="0" smtClean="0">
              <a:solidFill>
                <a:schemeClr val="bg1"/>
              </a:solidFill>
              <a:latin typeface="+mj-ea"/>
              <a:ea typeface="+mj-ea"/>
            </a:endParaRPr>
          </a:p>
        </p:txBody>
      </p:sp>
      <p:sp>
        <p:nvSpPr>
          <p:cNvPr id="6" name="角丸四角形 5"/>
          <p:cNvSpPr/>
          <p:nvPr/>
        </p:nvSpPr>
        <p:spPr>
          <a:xfrm>
            <a:off x="337924" y="4088123"/>
            <a:ext cx="4728989" cy="2169427"/>
          </a:xfrm>
          <a:prstGeom prst="roundRect">
            <a:avLst/>
          </a:prstGeom>
          <a:solidFill>
            <a:schemeClr val="accent4">
              <a:lumMod val="20000"/>
              <a:lumOff val="80000"/>
            </a:schemeClr>
          </a:solidFill>
          <a:effectLst>
            <a:outerShdw blurRad="711200" dist="38100" dir="18900000" algn="bl" rotWithShape="0">
              <a:prstClr val="black">
                <a:alpha val="40000"/>
              </a:prstClr>
            </a:outerShdw>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3200" b="1" dirty="0" smtClean="0">
              <a:latin typeface="HGP創英角ｺﾞｼｯｸUB" panose="020B0900000000000000" pitchFamily="50" charset="-128"/>
              <a:ea typeface="HGP創英角ｺﾞｼｯｸUB" panose="020B0900000000000000" pitchFamily="50" charset="-128"/>
            </a:endParaRPr>
          </a:p>
        </p:txBody>
      </p:sp>
      <p:sp>
        <p:nvSpPr>
          <p:cNvPr id="43" name="円/楕円 72"/>
          <p:cNvSpPr/>
          <p:nvPr/>
        </p:nvSpPr>
        <p:spPr>
          <a:xfrm>
            <a:off x="419328" y="3707418"/>
            <a:ext cx="2309149" cy="524705"/>
          </a:xfrm>
          <a:prstGeom prst="ellipse">
            <a:avLst/>
          </a:prstGeom>
          <a:solidFill>
            <a:srgbClr val="FF33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600" b="1" dirty="0" smtClean="0">
                <a:latin typeface="メイリオ" panose="020B0604030504040204" pitchFamily="50" charset="-128"/>
                <a:ea typeface="メイリオ" panose="020B0604030504040204" pitchFamily="50" charset="-128"/>
              </a:rPr>
              <a:t>募集</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萌幼会</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16" name="テキスト ボックス 115"/>
          <p:cNvSpPr txBox="1"/>
          <p:nvPr/>
        </p:nvSpPr>
        <p:spPr>
          <a:xfrm>
            <a:off x="371574" y="4246944"/>
            <a:ext cx="4915912" cy="1892826"/>
          </a:xfrm>
          <a:prstGeom prst="rect">
            <a:avLst/>
          </a:prstGeom>
          <a:noFill/>
        </p:spPr>
        <p:txBody>
          <a:bodyPr wrap="square" rtlCol="0">
            <a:spAutoFit/>
          </a:bodyPr>
          <a:lstStyle/>
          <a:p>
            <a:r>
              <a:rPr lang="ja-JP" altLang="en-US" sz="1300" dirty="0" smtClean="0">
                <a:latin typeface="ＭＳ ゴシック" panose="020B0609070205080204" pitchFamily="49" charset="-128"/>
                <a:ea typeface="ＭＳ ゴシック" panose="020B0609070205080204" pitchFamily="49" charset="-128"/>
              </a:rPr>
              <a:t>■給与</a:t>
            </a:r>
            <a:endParaRPr lang="en-US" altLang="ja-JP" sz="1300" dirty="0" smtClean="0">
              <a:latin typeface="ＭＳ ゴシック" panose="020B0609070205080204" pitchFamily="49" charset="-128"/>
              <a:ea typeface="ＭＳ ゴシック" panose="020B0609070205080204" pitchFamily="49" charset="-128"/>
            </a:endParaRPr>
          </a:p>
          <a:p>
            <a:r>
              <a:rPr lang="en-US" altLang="ja-JP" sz="1300" dirty="0" smtClean="0">
                <a:latin typeface="ＭＳ ゴシック" panose="020B0609070205080204" pitchFamily="49" charset="-128"/>
                <a:ea typeface="ＭＳ ゴシック" panose="020B0609070205080204" pitchFamily="49" charset="-128"/>
              </a:rPr>
              <a:t>【</a:t>
            </a:r>
            <a:r>
              <a:rPr lang="ja-JP" altLang="en-US" sz="1300" dirty="0" smtClean="0">
                <a:latin typeface="ＭＳ ゴシック" panose="020B0609070205080204" pitchFamily="49" charset="-128"/>
                <a:ea typeface="ＭＳ ゴシック" panose="020B0609070205080204" pitchFamily="49" charset="-128"/>
              </a:rPr>
              <a:t>正 職 員</a:t>
            </a:r>
            <a:r>
              <a:rPr lang="en-US" altLang="ja-JP" sz="1300" dirty="0" smtClean="0">
                <a:latin typeface="ＭＳ ゴシック" panose="020B0609070205080204" pitchFamily="49" charset="-128"/>
                <a:ea typeface="ＭＳ ゴシック" panose="020B0609070205080204" pitchFamily="49" charset="-128"/>
              </a:rPr>
              <a:t>】</a:t>
            </a:r>
            <a:r>
              <a:rPr lang="ja-JP" altLang="en-US" sz="1300" dirty="0" smtClean="0">
                <a:latin typeface="ＭＳ ゴシック" panose="020B0609070205080204" pitchFamily="49" charset="-128"/>
                <a:ea typeface="ＭＳ ゴシック" panose="020B0609070205080204" pitchFamily="49" charset="-128"/>
              </a:rPr>
              <a:t>大卒　　　月給</a:t>
            </a:r>
            <a:r>
              <a:rPr lang="en-US" altLang="ja-JP" sz="1300" dirty="0" smtClean="0">
                <a:latin typeface="ＭＳ ゴシック" panose="020B0609070205080204" pitchFamily="49" charset="-128"/>
                <a:ea typeface="ＭＳ ゴシック" panose="020B0609070205080204" pitchFamily="49" charset="-128"/>
              </a:rPr>
              <a:t>188,500</a:t>
            </a:r>
            <a:r>
              <a:rPr lang="ja-JP" altLang="en-US" sz="1300" dirty="0" smtClean="0">
                <a:latin typeface="ＭＳ ゴシック" panose="020B0609070205080204" pitchFamily="49" charset="-128"/>
                <a:ea typeface="ＭＳ ゴシック" panose="020B0609070205080204" pitchFamily="49" charset="-128"/>
              </a:rPr>
              <a:t>円</a:t>
            </a:r>
            <a:r>
              <a:rPr lang="ja-JP" altLang="en-US" sz="1300" dirty="0" smtClean="0">
                <a:latin typeface="ＭＳ ゴシック" panose="020B0609070205080204" pitchFamily="49" charset="-128"/>
                <a:ea typeface="ＭＳ ゴシック" panose="020B0609070205080204" pitchFamily="49" charset="-128"/>
              </a:rPr>
              <a:t>（特殊勤務手当含</a:t>
            </a:r>
            <a:r>
              <a:rPr lang="ja-JP" altLang="en-US" sz="1300" dirty="0" smtClean="0">
                <a:latin typeface="ＭＳ ゴシック" panose="020B0609070205080204" pitchFamily="49" charset="-128"/>
                <a:ea typeface="ＭＳ ゴシック" panose="020B0609070205080204" pitchFamily="49" charset="-128"/>
              </a:rPr>
              <a:t>）～</a:t>
            </a:r>
            <a:endParaRPr lang="en-US" altLang="ja-JP" sz="1300" dirty="0" smtClean="0">
              <a:latin typeface="ＭＳ ゴシック" panose="020B0609070205080204" pitchFamily="49" charset="-128"/>
              <a:ea typeface="ＭＳ ゴシック" panose="020B0609070205080204" pitchFamily="49" charset="-128"/>
            </a:endParaRPr>
          </a:p>
          <a:p>
            <a:r>
              <a:rPr lang="ja-JP" altLang="en-US" sz="1300" dirty="0">
                <a:latin typeface="ＭＳ ゴシック" panose="020B0609070205080204" pitchFamily="49" charset="-128"/>
                <a:ea typeface="ＭＳ ゴシック" panose="020B0609070205080204" pitchFamily="49" charset="-128"/>
              </a:rPr>
              <a:t>　</a:t>
            </a:r>
            <a:r>
              <a:rPr lang="ja-JP" altLang="en-US" sz="1300" dirty="0" smtClean="0">
                <a:latin typeface="ＭＳ ゴシック" panose="020B0609070205080204" pitchFamily="49" charset="-128"/>
                <a:ea typeface="ＭＳ ゴシック" panose="020B0609070205080204" pitchFamily="49" charset="-128"/>
              </a:rPr>
              <a:t>　　　　　</a:t>
            </a:r>
            <a:r>
              <a:rPr lang="ja-JP" altLang="en-US" sz="1300" dirty="0" smtClean="0">
                <a:latin typeface="ＭＳ ゴシック" panose="020B0609070205080204" pitchFamily="49" charset="-128"/>
                <a:ea typeface="ＭＳ ゴシック" panose="020B0609070205080204" pitchFamily="49" charset="-128"/>
              </a:rPr>
              <a:t>短大専門　月給</a:t>
            </a:r>
            <a:r>
              <a:rPr lang="en-US" altLang="ja-JP" sz="1300" dirty="0" smtClean="0">
                <a:latin typeface="ＭＳ ゴシック" panose="020B0609070205080204" pitchFamily="49" charset="-128"/>
                <a:ea typeface="ＭＳ ゴシック" panose="020B0609070205080204" pitchFamily="49" charset="-128"/>
              </a:rPr>
              <a:t>172,000</a:t>
            </a:r>
            <a:r>
              <a:rPr lang="ja-JP" altLang="en-US" sz="1300" dirty="0" smtClean="0">
                <a:latin typeface="ＭＳ ゴシック" panose="020B0609070205080204" pitchFamily="49" charset="-128"/>
                <a:ea typeface="ＭＳ ゴシック" panose="020B0609070205080204" pitchFamily="49" charset="-128"/>
              </a:rPr>
              <a:t>円（特殊勤務手当含）～</a:t>
            </a:r>
            <a:endParaRPr lang="en-US" altLang="ja-JP" sz="1300" dirty="0" smtClean="0">
              <a:latin typeface="ＭＳ ゴシック" panose="020B0609070205080204" pitchFamily="49" charset="-128"/>
              <a:ea typeface="ＭＳ ゴシック" panose="020B0609070205080204" pitchFamily="49" charset="-128"/>
            </a:endParaRPr>
          </a:p>
          <a:p>
            <a:r>
              <a:rPr lang="ja-JP" altLang="en-US" sz="1300" dirty="0" smtClean="0">
                <a:latin typeface="ＭＳ ゴシック" panose="020B0609070205080204" pitchFamily="49" charset="-128"/>
                <a:ea typeface="ＭＳ ゴシック" panose="020B0609070205080204" pitchFamily="49" charset="-128"/>
              </a:rPr>
              <a:t>　　　　　　賞与</a:t>
            </a:r>
            <a:r>
              <a:rPr lang="ja-JP" altLang="en-US" sz="1300" dirty="0" smtClean="0">
                <a:latin typeface="ＭＳ ゴシック" panose="020B0609070205080204" pitchFamily="49" charset="-128"/>
                <a:ea typeface="ＭＳ ゴシック" panose="020B0609070205080204" pitchFamily="49" charset="-128"/>
              </a:rPr>
              <a:t>年２回、交通費、住宅手当　等</a:t>
            </a:r>
            <a:endParaRPr lang="en-US" altLang="ja-JP" sz="1300" dirty="0" smtClean="0">
              <a:latin typeface="ＭＳ ゴシック" panose="020B0609070205080204" pitchFamily="49" charset="-128"/>
              <a:ea typeface="ＭＳ ゴシック" panose="020B0609070205080204" pitchFamily="49" charset="-128"/>
            </a:endParaRPr>
          </a:p>
          <a:p>
            <a:r>
              <a:rPr lang="en-US" altLang="ja-JP" sz="1300" dirty="0" smtClean="0">
                <a:latin typeface="ＭＳ ゴシック" panose="020B0609070205080204" pitchFamily="49" charset="-128"/>
                <a:ea typeface="ＭＳ ゴシック" panose="020B0609070205080204" pitchFamily="49" charset="-128"/>
              </a:rPr>
              <a:t>【</a:t>
            </a:r>
            <a:r>
              <a:rPr lang="ja-JP" altLang="en-US" sz="1300" dirty="0" smtClean="0">
                <a:latin typeface="ＭＳ ゴシック" panose="020B0609070205080204" pitchFamily="49" charset="-128"/>
                <a:ea typeface="ＭＳ ゴシック" panose="020B0609070205080204" pitchFamily="49" charset="-128"/>
              </a:rPr>
              <a:t>臨時職員</a:t>
            </a:r>
            <a:r>
              <a:rPr lang="en-US" altLang="ja-JP" sz="1300" dirty="0" smtClean="0">
                <a:latin typeface="ＭＳ ゴシック" panose="020B0609070205080204" pitchFamily="49" charset="-128"/>
                <a:ea typeface="ＭＳ ゴシック" panose="020B0609070205080204" pitchFamily="49" charset="-128"/>
              </a:rPr>
              <a:t>】</a:t>
            </a:r>
            <a:r>
              <a:rPr lang="ja-JP" altLang="en-US" sz="1300" dirty="0" smtClean="0">
                <a:latin typeface="ＭＳ ゴシック" panose="020B0609070205080204" pitchFamily="49" charset="-128"/>
                <a:ea typeface="ＭＳ ゴシック" panose="020B0609070205080204" pitchFamily="49" charset="-128"/>
              </a:rPr>
              <a:t>月給</a:t>
            </a:r>
            <a:r>
              <a:rPr lang="en-US" altLang="ja-JP" sz="1300" dirty="0" smtClean="0">
                <a:latin typeface="ＭＳ ゴシック" panose="020B0609070205080204" pitchFamily="49" charset="-128"/>
                <a:ea typeface="ＭＳ ゴシック" panose="020B0609070205080204" pitchFamily="49" charset="-128"/>
              </a:rPr>
              <a:t>148,008</a:t>
            </a:r>
            <a:r>
              <a:rPr lang="ja-JP" altLang="en-US" sz="1300" dirty="0" smtClean="0">
                <a:latin typeface="ＭＳ ゴシック" panose="020B0609070205080204" pitchFamily="49" charset="-128"/>
                <a:ea typeface="ＭＳ ゴシック" panose="020B0609070205080204" pitchFamily="49" charset="-128"/>
              </a:rPr>
              <a:t>～</a:t>
            </a:r>
            <a:r>
              <a:rPr lang="en-US" altLang="ja-JP" sz="1300" dirty="0" smtClean="0">
                <a:latin typeface="ＭＳ ゴシック" panose="020B0609070205080204" pitchFamily="49" charset="-128"/>
                <a:ea typeface="ＭＳ ゴシック" panose="020B0609070205080204" pitchFamily="49" charset="-128"/>
              </a:rPr>
              <a:t>155,568</a:t>
            </a:r>
            <a:r>
              <a:rPr lang="ja-JP" altLang="en-US" sz="1300" dirty="0" smtClean="0">
                <a:latin typeface="ＭＳ ゴシック" panose="020B0609070205080204" pitchFamily="49" charset="-128"/>
                <a:ea typeface="ＭＳ ゴシック" panose="020B0609070205080204" pitchFamily="49" charset="-128"/>
              </a:rPr>
              <a:t>円</a:t>
            </a:r>
            <a:endParaRPr lang="en-US" altLang="ja-JP" sz="1300" dirty="0" smtClean="0">
              <a:latin typeface="ＭＳ ゴシック" panose="020B0609070205080204" pitchFamily="49" charset="-128"/>
              <a:ea typeface="ＭＳ ゴシック" panose="020B0609070205080204" pitchFamily="49" charset="-128"/>
            </a:endParaRPr>
          </a:p>
          <a:p>
            <a:r>
              <a:rPr lang="ja-JP" altLang="en-US" sz="1300" dirty="0">
                <a:latin typeface="ＭＳ ゴシック" panose="020B0609070205080204" pitchFamily="49" charset="-128"/>
                <a:ea typeface="ＭＳ ゴシック" panose="020B0609070205080204" pitchFamily="49" charset="-128"/>
              </a:rPr>
              <a:t>　</a:t>
            </a:r>
            <a:r>
              <a:rPr lang="ja-JP" altLang="en-US" sz="1300" dirty="0" smtClean="0">
                <a:latin typeface="ＭＳ ゴシック" panose="020B0609070205080204" pitchFamily="49" charset="-128"/>
                <a:ea typeface="ＭＳ ゴシック" panose="020B0609070205080204" pitchFamily="49" charset="-128"/>
              </a:rPr>
              <a:t>　　　　　（１日８時間労働、月</a:t>
            </a:r>
            <a:r>
              <a:rPr lang="en-US" altLang="ja-JP" sz="1300" dirty="0" smtClean="0">
                <a:latin typeface="ＭＳ ゴシック" panose="020B0609070205080204" pitchFamily="49" charset="-128"/>
                <a:ea typeface="ＭＳ ゴシック" panose="020B0609070205080204" pitchFamily="49" charset="-128"/>
              </a:rPr>
              <a:t>21</a:t>
            </a:r>
            <a:r>
              <a:rPr lang="ja-JP" altLang="en-US" sz="1300" dirty="0" smtClean="0">
                <a:latin typeface="ＭＳ ゴシック" panose="020B0609070205080204" pitchFamily="49" charset="-128"/>
                <a:ea typeface="ＭＳ ゴシック" panose="020B0609070205080204" pitchFamily="49" charset="-128"/>
              </a:rPr>
              <a:t>日勤務で</a:t>
            </a:r>
            <a:r>
              <a:rPr lang="ja-JP" altLang="en-US" sz="1300" dirty="0" smtClean="0">
                <a:latin typeface="ＭＳ ゴシック" panose="020B0609070205080204" pitchFamily="49" charset="-128"/>
                <a:ea typeface="ＭＳ ゴシック" panose="020B0609070205080204" pitchFamily="49" charset="-128"/>
              </a:rPr>
              <a:t>試算</a:t>
            </a:r>
            <a:r>
              <a:rPr lang="ja-JP" altLang="en-US" sz="1300" dirty="0" smtClean="0">
                <a:latin typeface="ＭＳ ゴシック" panose="020B0609070205080204" pitchFamily="49" charset="-128"/>
                <a:ea typeface="ＭＳ ゴシック" panose="020B0609070205080204" pitchFamily="49" charset="-128"/>
              </a:rPr>
              <a:t>）</a:t>
            </a:r>
            <a:endParaRPr lang="ja-JP" altLang="en-US" sz="1300" dirty="0">
              <a:latin typeface="ＭＳ ゴシック" panose="020B0609070205080204" pitchFamily="49" charset="-128"/>
              <a:ea typeface="ＭＳ ゴシック" panose="020B0609070205080204" pitchFamily="49" charset="-128"/>
            </a:endParaRPr>
          </a:p>
          <a:p>
            <a:r>
              <a:rPr lang="ja-JP" altLang="en-US" sz="1300" dirty="0" smtClean="0">
                <a:latin typeface="ＭＳ ゴシック" panose="020B0609070205080204" pitchFamily="49" charset="-128"/>
                <a:ea typeface="ＭＳ ゴシック" panose="020B0609070205080204" pitchFamily="49" charset="-128"/>
              </a:rPr>
              <a:t>　　　　　　賞与年２回、交通費　等</a:t>
            </a:r>
            <a:endParaRPr lang="en-US" altLang="ja-JP" sz="1300" dirty="0" smtClean="0">
              <a:latin typeface="ＭＳ ゴシック" panose="020B0609070205080204" pitchFamily="49" charset="-128"/>
              <a:ea typeface="ＭＳ ゴシック" panose="020B0609070205080204" pitchFamily="49" charset="-128"/>
            </a:endParaRPr>
          </a:p>
          <a:p>
            <a:r>
              <a:rPr lang="ja-JP" altLang="en-US" sz="1300" dirty="0" smtClean="0">
                <a:latin typeface="ＭＳ ゴシック" panose="020B0609070205080204" pitchFamily="49" charset="-128"/>
                <a:ea typeface="ＭＳ ゴシック" panose="020B0609070205080204" pitchFamily="49" charset="-128"/>
              </a:rPr>
              <a:t>■勤務時間　</a:t>
            </a:r>
            <a:r>
              <a:rPr lang="en-US" altLang="ja-JP" sz="1300" dirty="0" smtClean="0">
                <a:latin typeface="ＭＳ ゴシック" panose="020B0609070205080204" pitchFamily="49" charset="-128"/>
                <a:ea typeface="ＭＳ ゴシック" panose="020B0609070205080204" pitchFamily="49" charset="-128"/>
              </a:rPr>
              <a:t>7</a:t>
            </a:r>
            <a:r>
              <a:rPr lang="ja-JP" altLang="en-US" sz="1300" dirty="0">
                <a:latin typeface="ＭＳ ゴシック" panose="020B0609070205080204" pitchFamily="49" charset="-128"/>
                <a:ea typeface="ＭＳ ゴシック" panose="020B0609070205080204" pitchFamily="49" charset="-128"/>
              </a:rPr>
              <a:t>：</a:t>
            </a:r>
            <a:r>
              <a:rPr lang="en-US" altLang="ja-JP" sz="1300" dirty="0">
                <a:latin typeface="ＭＳ ゴシック" panose="020B0609070205080204" pitchFamily="49" charset="-128"/>
                <a:ea typeface="ＭＳ ゴシック" panose="020B0609070205080204" pitchFamily="49" charset="-128"/>
              </a:rPr>
              <a:t>30</a:t>
            </a:r>
            <a:r>
              <a:rPr lang="ja-JP" altLang="en-US" sz="1300" dirty="0">
                <a:latin typeface="ＭＳ ゴシック" panose="020B0609070205080204" pitchFamily="49" charset="-128"/>
                <a:ea typeface="ＭＳ ゴシック" panose="020B0609070205080204" pitchFamily="49" charset="-128"/>
              </a:rPr>
              <a:t>～</a:t>
            </a:r>
            <a:r>
              <a:rPr lang="en-US" altLang="ja-JP" sz="1300" dirty="0">
                <a:latin typeface="ＭＳ ゴシック" panose="020B0609070205080204" pitchFamily="49" charset="-128"/>
                <a:ea typeface="ＭＳ ゴシック" panose="020B0609070205080204" pitchFamily="49" charset="-128"/>
              </a:rPr>
              <a:t>18</a:t>
            </a:r>
            <a:r>
              <a:rPr lang="ja-JP" altLang="en-US" sz="1300" dirty="0">
                <a:latin typeface="ＭＳ ゴシック" panose="020B0609070205080204" pitchFamily="49" charset="-128"/>
                <a:ea typeface="ＭＳ ゴシック" panose="020B0609070205080204" pitchFamily="49" charset="-128"/>
              </a:rPr>
              <a:t>：</a:t>
            </a:r>
            <a:r>
              <a:rPr lang="en-US" altLang="ja-JP" sz="1300" dirty="0">
                <a:latin typeface="ＭＳ ゴシック" panose="020B0609070205080204" pitchFamily="49" charset="-128"/>
                <a:ea typeface="ＭＳ ゴシック" panose="020B0609070205080204" pitchFamily="49" charset="-128"/>
              </a:rPr>
              <a:t>30</a:t>
            </a:r>
            <a:r>
              <a:rPr lang="ja-JP" altLang="en-US" sz="1300" dirty="0">
                <a:latin typeface="ＭＳ ゴシック" panose="020B0609070205080204" pitchFamily="49" charset="-128"/>
                <a:ea typeface="ＭＳ ゴシック" panose="020B0609070205080204" pitchFamily="49" charset="-128"/>
              </a:rPr>
              <a:t>の間でのシフト制（応相談</a:t>
            </a:r>
            <a:r>
              <a:rPr lang="ja-JP" altLang="en-US" sz="1300" dirty="0" smtClean="0">
                <a:latin typeface="ＭＳ ゴシック" panose="020B0609070205080204" pitchFamily="49" charset="-128"/>
                <a:ea typeface="ＭＳ ゴシック" panose="020B0609070205080204" pitchFamily="49" charset="-128"/>
              </a:rPr>
              <a:t>）</a:t>
            </a:r>
            <a:endParaRPr lang="en-US" altLang="ja-JP" sz="1300" dirty="0" smtClean="0">
              <a:latin typeface="ＭＳ ゴシック" panose="020B0609070205080204" pitchFamily="49" charset="-128"/>
              <a:ea typeface="ＭＳ ゴシック" panose="020B0609070205080204" pitchFamily="49" charset="-128"/>
            </a:endParaRPr>
          </a:p>
          <a:p>
            <a:r>
              <a:rPr lang="ja-JP" altLang="en-US" sz="1300" dirty="0" smtClean="0">
                <a:latin typeface="ＭＳ ゴシック" panose="020B0609070205080204" pitchFamily="49" charset="-128"/>
                <a:ea typeface="ＭＳ ゴシック" panose="020B0609070205080204" pitchFamily="49" charset="-128"/>
              </a:rPr>
              <a:t>■休日　　　日曜日、祝日、年末年始　等</a:t>
            </a:r>
            <a:endParaRPr kumimoji="1" lang="ja-JP" altLang="en-US" sz="1300" dirty="0">
              <a:solidFill>
                <a:srgbClr val="FF6699"/>
              </a:solidFill>
              <a:latin typeface="ＭＳ ゴシック" panose="020B0609070205080204" pitchFamily="49" charset="-128"/>
              <a:ea typeface="ＭＳ ゴシック" panose="020B0609070205080204" pitchFamily="49" charset="-128"/>
            </a:endParaRPr>
          </a:p>
        </p:txBody>
      </p:sp>
      <p:pic>
        <p:nvPicPr>
          <p:cNvPr id="7" name="図 6"/>
          <p:cNvPicPr>
            <a:picLocks noChangeAspect="1"/>
          </p:cNvPicPr>
          <p:nvPr/>
        </p:nvPicPr>
        <p:blipFill rotWithShape="1">
          <a:blip r:embed="rId3">
            <a:extLst>
              <a:ext uri="{28A0092B-C50C-407E-A947-70E740481C1C}">
                <a14:useLocalDpi xmlns:a14="http://schemas.microsoft.com/office/drawing/2010/main" val="0"/>
              </a:ext>
            </a:extLst>
          </a:blip>
          <a:srcRect l="33186" r="30033"/>
          <a:stretch/>
        </p:blipFill>
        <p:spPr>
          <a:xfrm>
            <a:off x="4584963" y="2968940"/>
            <a:ext cx="3273277" cy="6630731"/>
          </a:xfrm>
          <a:prstGeom prst="rect">
            <a:avLst/>
          </a:prstGeom>
        </p:spPr>
      </p:pic>
      <p:sp>
        <p:nvSpPr>
          <p:cNvPr id="46" name="テキスト ボックス 45"/>
          <p:cNvSpPr txBox="1"/>
          <p:nvPr/>
        </p:nvSpPr>
        <p:spPr>
          <a:xfrm>
            <a:off x="337925" y="2687282"/>
            <a:ext cx="5469134" cy="954107"/>
          </a:xfrm>
          <a:prstGeom prst="rect">
            <a:avLst/>
          </a:prstGeom>
          <a:noFill/>
        </p:spPr>
        <p:txBody>
          <a:bodyPr wrap="square" rtlCol="0">
            <a:spAutoFit/>
          </a:bodyPr>
          <a:lstStyle/>
          <a:p>
            <a:r>
              <a:rPr lang="ja-JP" altLang="en-US" sz="1400" b="1" dirty="0" smtClean="0">
                <a:solidFill>
                  <a:srgbClr val="FF6699"/>
                </a:solidFill>
                <a:latin typeface="HG丸ｺﾞｼｯｸM-PRO" panose="020F0600000000000000" pitchFamily="50" charset="-128"/>
                <a:ea typeface="HG丸ｺﾞｼｯｸM-PRO" panose="020F0600000000000000" pitchFamily="50" charset="-128"/>
              </a:rPr>
              <a:t>留萌</a:t>
            </a:r>
            <a:r>
              <a:rPr kumimoji="1" lang="ja-JP" altLang="en-US" sz="1400" b="1" dirty="0" smtClean="0">
                <a:solidFill>
                  <a:srgbClr val="FF6699"/>
                </a:solidFill>
                <a:latin typeface="HG丸ｺﾞｼｯｸM-PRO" panose="020F0600000000000000" pitchFamily="50" charset="-128"/>
                <a:ea typeface="HG丸ｺﾞｼｯｸM-PRO" panose="020F0600000000000000" pitchFamily="50" charset="-128"/>
              </a:rPr>
              <a:t>萌幼会が運営する「沖見保育園」「みどり保育園」</a:t>
            </a:r>
            <a:endParaRPr kumimoji="1" lang="en-US" altLang="ja-JP" sz="1400" b="1" dirty="0" smtClean="0">
              <a:solidFill>
                <a:srgbClr val="FF6699"/>
              </a:solidFill>
              <a:latin typeface="HG丸ｺﾞｼｯｸM-PRO" panose="020F0600000000000000" pitchFamily="50" charset="-128"/>
              <a:ea typeface="HG丸ｺﾞｼｯｸM-PRO" panose="020F0600000000000000" pitchFamily="50" charset="-128"/>
            </a:endParaRPr>
          </a:p>
          <a:p>
            <a:r>
              <a:rPr kumimoji="1" lang="ja-JP" altLang="en-US" sz="1400" b="1" dirty="0" smtClean="0">
                <a:solidFill>
                  <a:srgbClr val="FF6699"/>
                </a:solidFill>
                <a:latin typeface="HG丸ｺﾞｼｯｸM-PRO" panose="020F0600000000000000" pitchFamily="50" charset="-128"/>
                <a:ea typeface="HG丸ｺﾞｼｯｸM-PRO" panose="020F0600000000000000" pitchFamily="50" charset="-128"/>
              </a:rPr>
              <a:t>「留萌保育園」では、保育士が不足しています。</a:t>
            </a:r>
            <a:endParaRPr kumimoji="1" lang="en-US" altLang="ja-JP" sz="1400" b="1" dirty="0" smtClean="0">
              <a:solidFill>
                <a:srgbClr val="FF6699"/>
              </a:solidFill>
              <a:latin typeface="HG丸ｺﾞｼｯｸM-PRO" panose="020F0600000000000000" pitchFamily="50" charset="-128"/>
              <a:ea typeface="HG丸ｺﾞｼｯｸM-PRO" panose="020F0600000000000000" pitchFamily="50" charset="-128"/>
            </a:endParaRPr>
          </a:p>
          <a:p>
            <a:r>
              <a:rPr lang="ja-JP" altLang="en-US" sz="1400" b="1" dirty="0">
                <a:solidFill>
                  <a:srgbClr val="FF6699"/>
                </a:solidFill>
                <a:latin typeface="HG丸ｺﾞｼｯｸM-PRO" panose="020F0600000000000000" pitchFamily="50" charset="-128"/>
                <a:ea typeface="HG丸ｺﾞｼｯｸM-PRO" panose="020F0600000000000000" pitchFamily="50" charset="-128"/>
              </a:rPr>
              <a:t>新人</a:t>
            </a:r>
            <a:r>
              <a:rPr lang="ja-JP" altLang="en-US" sz="1400" b="1" dirty="0" smtClean="0">
                <a:solidFill>
                  <a:srgbClr val="FF6699"/>
                </a:solidFill>
                <a:latin typeface="HG丸ｺﾞｼｯｸM-PRO" panose="020F0600000000000000" pitchFamily="50" charset="-128"/>
                <a:ea typeface="HG丸ｺﾞｼｯｸM-PRO" panose="020F0600000000000000" pitchFamily="50" charset="-128"/>
              </a:rPr>
              <a:t>さん、ブランクがある方、子育て中の方でも大歓迎！！</a:t>
            </a:r>
            <a:endParaRPr lang="en-US" altLang="ja-JP" sz="1400" b="1" dirty="0" smtClean="0">
              <a:solidFill>
                <a:srgbClr val="FF6699"/>
              </a:solidFill>
              <a:latin typeface="HG丸ｺﾞｼｯｸM-PRO" panose="020F0600000000000000" pitchFamily="50" charset="-128"/>
              <a:ea typeface="HG丸ｺﾞｼｯｸM-PRO" panose="020F0600000000000000" pitchFamily="50" charset="-128"/>
            </a:endParaRPr>
          </a:p>
          <a:p>
            <a:r>
              <a:rPr lang="ja-JP" altLang="en-US" sz="1400" b="1" dirty="0">
                <a:solidFill>
                  <a:srgbClr val="FF6699"/>
                </a:solidFill>
                <a:latin typeface="HG丸ｺﾞｼｯｸM-PRO" panose="020F0600000000000000" pitchFamily="50" charset="-128"/>
                <a:ea typeface="HG丸ｺﾞｼｯｸM-PRO" panose="020F0600000000000000" pitchFamily="50" charset="-128"/>
              </a:rPr>
              <a:t>元気</a:t>
            </a:r>
            <a:r>
              <a:rPr lang="ja-JP" altLang="en-US" sz="1400" b="1" dirty="0" smtClean="0">
                <a:solidFill>
                  <a:srgbClr val="FF6699"/>
                </a:solidFill>
                <a:latin typeface="HG丸ｺﾞｼｯｸM-PRO" panose="020F0600000000000000" pitchFamily="50" charset="-128"/>
                <a:ea typeface="HG丸ｺﾞｼｯｸM-PRO" panose="020F0600000000000000" pitchFamily="50" charset="-128"/>
              </a:rPr>
              <a:t>で明るい方、子どもが大好きな方をお待ちしています。</a:t>
            </a:r>
            <a:endParaRPr lang="en-US" altLang="ja-JP" sz="1400" b="1" dirty="0" smtClean="0">
              <a:solidFill>
                <a:srgbClr val="FF6699"/>
              </a:solidFill>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a:xfrm>
            <a:off x="337924" y="6678063"/>
            <a:ext cx="4728989" cy="2386769"/>
          </a:xfrm>
          <a:prstGeom prst="roundRect">
            <a:avLst/>
          </a:prstGeom>
          <a:solidFill>
            <a:schemeClr val="accent4">
              <a:lumMod val="20000"/>
              <a:lumOff val="80000"/>
            </a:schemeClr>
          </a:solidFill>
          <a:effectLst>
            <a:outerShdw blurRad="711200" dist="38100" dir="18900000" algn="bl" rotWithShape="0">
              <a:prstClr val="black">
                <a:alpha val="40000"/>
              </a:prstClr>
            </a:outerShdw>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3200" b="1" dirty="0" smtClean="0">
              <a:latin typeface="HGP創英角ｺﾞｼｯｸUB" panose="020B0900000000000000" pitchFamily="50" charset="-128"/>
              <a:ea typeface="HGP創英角ｺﾞｼｯｸUB" panose="020B0900000000000000" pitchFamily="50" charset="-128"/>
            </a:endParaRPr>
          </a:p>
        </p:txBody>
      </p:sp>
      <p:sp>
        <p:nvSpPr>
          <p:cNvPr id="26" name="テキスト ボックス 25"/>
          <p:cNvSpPr txBox="1"/>
          <p:nvPr/>
        </p:nvSpPr>
        <p:spPr>
          <a:xfrm>
            <a:off x="420589" y="6890435"/>
            <a:ext cx="4646323" cy="2092881"/>
          </a:xfrm>
          <a:prstGeom prst="rect">
            <a:avLst/>
          </a:prstGeom>
          <a:noFill/>
        </p:spPr>
        <p:txBody>
          <a:bodyPr wrap="square" rtlCol="0">
            <a:spAutoFit/>
          </a:bodyPr>
          <a:lstStyle/>
          <a:p>
            <a:r>
              <a:rPr lang="ja-JP" altLang="en-US" sz="1300" dirty="0" smtClean="0">
                <a:latin typeface="ＭＳ ゴシック" panose="020B0609070205080204" pitchFamily="49" charset="-128"/>
                <a:ea typeface="ＭＳ ゴシック" panose="020B0609070205080204" pitchFamily="49" charset="-128"/>
              </a:rPr>
              <a:t>■貸付対象</a:t>
            </a:r>
            <a:endParaRPr lang="en-US" altLang="ja-JP" sz="1300" dirty="0" smtClean="0">
              <a:latin typeface="ＭＳ ゴシック" panose="020B0609070205080204" pitchFamily="49" charset="-128"/>
              <a:ea typeface="ＭＳ ゴシック" panose="020B0609070205080204" pitchFamily="49" charset="-128"/>
            </a:endParaRPr>
          </a:p>
          <a:p>
            <a:r>
              <a:rPr lang="ja-JP" altLang="en-US" sz="1300" dirty="0">
                <a:latin typeface="ＭＳ ゴシック" panose="020B0609070205080204" pitchFamily="49" charset="-128"/>
                <a:ea typeface="ＭＳ ゴシック" panose="020B0609070205080204" pitchFamily="49" charset="-128"/>
              </a:rPr>
              <a:t>　</a:t>
            </a:r>
            <a:r>
              <a:rPr lang="ja-JP" altLang="en-US" sz="1300" dirty="0" smtClean="0">
                <a:latin typeface="ＭＳ ゴシック" panose="020B0609070205080204" pitchFamily="49" charset="-128"/>
                <a:ea typeface="ＭＳ ゴシック" panose="020B0609070205080204" pitchFamily="49" charset="-128"/>
              </a:rPr>
              <a:t>保育士養成施設の入学準備金又は就職準備金として、</a:t>
            </a:r>
            <a:endParaRPr lang="en-US" altLang="ja-JP" sz="1300" dirty="0" smtClean="0">
              <a:latin typeface="ＭＳ ゴシック" panose="020B0609070205080204" pitchFamily="49" charset="-128"/>
              <a:ea typeface="ＭＳ ゴシック" panose="020B0609070205080204" pitchFamily="49" charset="-128"/>
            </a:endParaRPr>
          </a:p>
          <a:p>
            <a:r>
              <a:rPr lang="ja-JP" altLang="en-US" sz="1300" dirty="0" smtClean="0">
                <a:latin typeface="ＭＳ ゴシック" panose="020B0609070205080204" pitchFamily="49" charset="-128"/>
                <a:ea typeface="ＭＳ ゴシック" panose="020B0609070205080204" pitchFamily="49" charset="-128"/>
              </a:rPr>
              <a:t>萌幼会が運営する保育園で就労を希望される方</a:t>
            </a:r>
            <a:endParaRPr lang="en-US" altLang="ja-JP" sz="1300" dirty="0" smtClean="0">
              <a:latin typeface="ＭＳ ゴシック" panose="020B0609070205080204" pitchFamily="49" charset="-128"/>
              <a:ea typeface="ＭＳ ゴシック" panose="020B0609070205080204" pitchFamily="49" charset="-128"/>
            </a:endParaRPr>
          </a:p>
          <a:p>
            <a:r>
              <a:rPr lang="ja-JP" altLang="en-US" sz="1300" dirty="0" smtClean="0">
                <a:latin typeface="ＭＳ ゴシック" panose="020B0609070205080204" pitchFamily="49" charset="-128"/>
                <a:ea typeface="ＭＳ ゴシック" panose="020B0609070205080204" pitchFamily="49" charset="-128"/>
              </a:rPr>
              <a:t>■貸付金額　３０万円以内（正職員以外は１０万円以内）</a:t>
            </a:r>
            <a:endParaRPr lang="en-US" altLang="ja-JP" sz="1300" dirty="0" smtClean="0">
              <a:latin typeface="ＭＳ ゴシック" panose="020B0609070205080204" pitchFamily="49" charset="-128"/>
              <a:ea typeface="ＭＳ ゴシック" panose="020B0609070205080204" pitchFamily="49" charset="-128"/>
            </a:endParaRPr>
          </a:p>
          <a:p>
            <a:r>
              <a:rPr lang="ja-JP" altLang="en-US" sz="1300" dirty="0" smtClean="0">
                <a:solidFill>
                  <a:srgbClr val="FF0000"/>
                </a:solidFill>
                <a:latin typeface="ＭＳ ゴシック" panose="020B0609070205080204" pitchFamily="49" charset="-128"/>
                <a:ea typeface="ＭＳ ゴシック" panose="020B0609070205080204" pitchFamily="49" charset="-128"/>
              </a:rPr>
              <a:t>　　　　　　</a:t>
            </a:r>
            <a:r>
              <a:rPr lang="en-US" altLang="ja-JP" sz="1300" dirty="0" smtClean="0">
                <a:latin typeface="ＭＳ ゴシック" panose="020B0609070205080204" pitchFamily="49" charset="-128"/>
                <a:ea typeface="ＭＳ ゴシック" panose="020B0609070205080204" pitchFamily="49" charset="-128"/>
              </a:rPr>
              <a:t>※</a:t>
            </a:r>
            <a:r>
              <a:rPr lang="ja-JP" altLang="en-US" sz="1300" dirty="0">
                <a:latin typeface="ＭＳ ゴシック" panose="020B0609070205080204" pitchFamily="49" charset="-128"/>
                <a:ea typeface="ＭＳ ゴシック" panose="020B0609070205080204" pitchFamily="49" charset="-128"/>
              </a:rPr>
              <a:t>正職員の場合</a:t>
            </a:r>
            <a:r>
              <a:rPr lang="ja-JP" altLang="en-US" sz="1300" dirty="0" smtClean="0">
                <a:latin typeface="ＭＳ ゴシック" panose="020B0609070205080204" pitchFamily="49" charset="-128"/>
                <a:ea typeface="ＭＳ ゴシック" panose="020B0609070205080204" pitchFamily="49" charset="-128"/>
              </a:rPr>
              <a:t>、裏面の市</a:t>
            </a:r>
            <a:r>
              <a:rPr lang="ja-JP" altLang="en-US" sz="1300" dirty="0">
                <a:latin typeface="ＭＳ ゴシック" panose="020B0609070205080204" pitchFamily="49" charset="-128"/>
                <a:ea typeface="ＭＳ ゴシック" panose="020B0609070205080204" pitchFamily="49" charset="-128"/>
              </a:rPr>
              <a:t>の</a:t>
            </a:r>
            <a:r>
              <a:rPr lang="ja-JP" altLang="en-US" sz="1300" dirty="0" smtClean="0">
                <a:latin typeface="ＭＳ ゴシック" panose="020B0609070205080204" pitchFamily="49" charset="-128"/>
                <a:ea typeface="ＭＳ ゴシック" panose="020B0609070205080204" pitchFamily="49" charset="-128"/>
              </a:rPr>
              <a:t>貸付制度との</a:t>
            </a:r>
            <a:endParaRPr lang="en-US" altLang="ja-JP" sz="1300" dirty="0" smtClean="0">
              <a:latin typeface="ＭＳ ゴシック" panose="020B0609070205080204" pitchFamily="49" charset="-128"/>
              <a:ea typeface="ＭＳ ゴシック" panose="020B0609070205080204" pitchFamily="49" charset="-128"/>
            </a:endParaRPr>
          </a:p>
          <a:p>
            <a:r>
              <a:rPr lang="en-US" altLang="ja-JP" sz="1300" dirty="0">
                <a:latin typeface="ＭＳ ゴシック" panose="020B0609070205080204" pitchFamily="49" charset="-128"/>
                <a:ea typeface="ＭＳ ゴシック" panose="020B0609070205080204" pitchFamily="49" charset="-128"/>
              </a:rPr>
              <a:t> </a:t>
            </a:r>
            <a:r>
              <a:rPr lang="en-US" altLang="ja-JP" sz="1300" dirty="0" smtClean="0">
                <a:latin typeface="ＭＳ ゴシック" panose="020B0609070205080204" pitchFamily="49" charset="-128"/>
                <a:ea typeface="ＭＳ ゴシック" panose="020B0609070205080204" pitchFamily="49" charset="-128"/>
              </a:rPr>
              <a:t>             </a:t>
            </a:r>
            <a:r>
              <a:rPr lang="ja-JP" altLang="en-US" sz="1300" dirty="0" smtClean="0">
                <a:latin typeface="ＭＳ ゴシック" panose="020B0609070205080204" pitchFamily="49" charset="-128"/>
                <a:ea typeface="ＭＳ ゴシック" panose="020B0609070205080204" pitchFamily="49" charset="-128"/>
              </a:rPr>
              <a:t>併用により、</a:t>
            </a:r>
            <a:r>
              <a:rPr lang="ja-JP" altLang="en-US" sz="1300" b="1" u="sng" dirty="0" smtClean="0">
                <a:solidFill>
                  <a:srgbClr val="FF0000"/>
                </a:solidFill>
                <a:latin typeface="ＭＳ ゴシック" panose="020B0609070205080204" pitchFamily="49" charset="-128"/>
                <a:ea typeface="ＭＳ ゴシック" panose="020B0609070205080204" pitchFamily="49" charset="-128"/>
              </a:rPr>
              <a:t>最大５０万円まで</a:t>
            </a:r>
            <a:r>
              <a:rPr lang="ja-JP" altLang="en-US" sz="1300" dirty="0" smtClean="0">
                <a:latin typeface="ＭＳ ゴシック" panose="020B0609070205080204" pitchFamily="49" charset="-128"/>
                <a:ea typeface="ＭＳ ゴシック" panose="020B0609070205080204" pitchFamily="49" charset="-128"/>
              </a:rPr>
              <a:t>貸付可能</a:t>
            </a:r>
            <a:endParaRPr lang="ja-JP" altLang="en-US" sz="1300" dirty="0">
              <a:latin typeface="ＭＳ ゴシック" panose="020B0609070205080204" pitchFamily="49" charset="-128"/>
              <a:ea typeface="ＭＳ ゴシック" panose="020B0609070205080204" pitchFamily="49" charset="-128"/>
            </a:endParaRPr>
          </a:p>
          <a:p>
            <a:r>
              <a:rPr lang="ja-JP" altLang="en-US" sz="1300" dirty="0" smtClean="0">
                <a:latin typeface="ＭＳ ゴシック" panose="020B0609070205080204" pitchFamily="49" charset="-128"/>
                <a:ea typeface="ＭＳ ゴシック" panose="020B0609070205080204" pitchFamily="49" charset="-128"/>
              </a:rPr>
              <a:t>■返還免除　週３６時間以上かつ５年間継続して勤務した</a:t>
            </a:r>
            <a:endParaRPr lang="en-US" altLang="ja-JP" sz="1300" dirty="0" smtClean="0">
              <a:latin typeface="ＭＳ ゴシック" panose="020B0609070205080204" pitchFamily="49" charset="-128"/>
              <a:ea typeface="ＭＳ ゴシック" panose="020B0609070205080204" pitchFamily="49" charset="-128"/>
            </a:endParaRPr>
          </a:p>
          <a:p>
            <a:r>
              <a:rPr lang="ja-JP" altLang="en-US" sz="1300" dirty="0">
                <a:latin typeface="ＭＳ ゴシック" panose="020B0609070205080204" pitchFamily="49" charset="-128"/>
                <a:ea typeface="ＭＳ ゴシック" panose="020B0609070205080204" pitchFamily="49" charset="-128"/>
              </a:rPr>
              <a:t>　</a:t>
            </a:r>
            <a:r>
              <a:rPr lang="ja-JP" altLang="en-US" sz="1300" dirty="0" smtClean="0">
                <a:latin typeface="ＭＳ ゴシック" panose="020B0609070205080204" pitchFamily="49" charset="-128"/>
                <a:ea typeface="ＭＳ ゴシック" panose="020B0609070205080204" pitchFamily="49" charset="-128"/>
              </a:rPr>
              <a:t>　　　　　場合</a:t>
            </a:r>
            <a:endParaRPr lang="en-US" altLang="ja-JP" sz="1300" dirty="0" smtClean="0">
              <a:latin typeface="ＭＳ ゴシック" panose="020B0609070205080204" pitchFamily="49" charset="-128"/>
              <a:ea typeface="ＭＳ ゴシック" panose="020B0609070205080204" pitchFamily="49" charset="-128"/>
            </a:endParaRPr>
          </a:p>
          <a:p>
            <a:r>
              <a:rPr lang="ja-JP" altLang="en-US" sz="1300" dirty="0" smtClean="0">
                <a:latin typeface="ＭＳ ゴシック" panose="020B0609070205080204" pitchFamily="49" charset="-128"/>
                <a:ea typeface="ＭＳ ゴシック" panose="020B0609070205080204" pitchFamily="49" charset="-128"/>
              </a:rPr>
              <a:t>■申込方法　下記に備付けの「貸付申請書」「利用計画書」</a:t>
            </a:r>
            <a:endParaRPr lang="en-US" altLang="ja-JP" sz="1300" dirty="0" smtClean="0">
              <a:latin typeface="ＭＳ ゴシック" panose="020B0609070205080204" pitchFamily="49" charset="-128"/>
              <a:ea typeface="ＭＳ ゴシック" panose="020B0609070205080204" pitchFamily="49" charset="-128"/>
            </a:endParaRPr>
          </a:p>
          <a:p>
            <a:r>
              <a:rPr lang="ja-JP" altLang="en-US" sz="1300" dirty="0">
                <a:latin typeface="ＭＳ ゴシック" panose="020B0609070205080204" pitchFamily="49" charset="-128"/>
                <a:ea typeface="ＭＳ ゴシック" panose="020B0609070205080204" pitchFamily="49" charset="-128"/>
              </a:rPr>
              <a:t>　</a:t>
            </a:r>
            <a:r>
              <a:rPr lang="ja-JP" altLang="en-US" sz="1300" dirty="0" smtClean="0">
                <a:latin typeface="ＭＳ ゴシック" panose="020B0609070205080204" pitchFamily="49" charset="-128"/>
                <a:ea typeface="ＭＳ ゴシック" panose="020B0609070205080204" pitchFamily="49" charset="-128"/>
              </a:rPr>
              <a:t>　　　　　に関係書類を添えて提出すること。</a:t>
            </a:r>
            <a:endParaRPr lang="en-US" altLang="ja-JP" sz="1300" dirty="0" smtClean="0">
              <a:latin typeface="ＭＳ ゴシック" panose="020B0609070205080204" pitchFamily="49" charset="-128"/>
              <a:ea typeface="ＭＳ ゴシック" panose="020B0609070205080204" pitchFamily="49" charset="-128"/>
            </a:endParaRPr>
          </a:p>
        </p:txBody>
      </p:sp>
      <p:sp>
        <p:nvSpPr>
          <p:cNvPr id="21" name="円/楕円 72"/>
          <p:cNvSpPr/>
          <p:nvPr/>
        </p:nvSpPr>
        <p:spPr>
          <a:xfrm>
            <a:off x="413946" y="6339066"/>
            <a:ext cx="2303128" cy="524705"/>
          </a:xfrm>
          <a:prstGeom prst="ellipse">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600" b="1" dirty="0" smtClean="0">
                <a:latin typeface="メイリオ" panose="020B0604030504040204" pitchFamily="50" charset="-128"/>
                <a:ea typeface="メイリオ" panose="020B0604030504040204" pitchFamily="50" charset="-128"/>
              </a:rPr>
              <a:t>貸付</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萌幼会</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71132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Server-win\share\アスクル関連\Askul_Parts_1216\DATA\017_917d_kaigostaff\back.png"/>
          <p:cNvPicPr>
            <a:picLocks noChangeAspect="1" noChangeArrowheads="1"/>
          </p:cNvPicPr>
          <p:nvPr/>
        </p:nvPicPr>
        <p:blipFill>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400000"/>
                    </a14:imgEffect>
                  </a14:imgLayer>
                </a14:imgProps>
              </a:ext>
            </a:extLst>
          </a:blip>
          <a:srcRect/>
          <a:stretch>
            <a:fillRect/>
          </a:stretch>
        </p:blipFill>
        <p:spPr bwMode="auto">
          <a:xfrm>
            <a:off x="6713" y="13122"/>
            <a:ext cx="7781925" cy="10912475"/>
          </a:xfrm>
          <a:prstGeom prst="rect">
            <a:avLst/>
          </a:prstGeom>
          <a:solidFill>
            <a:srgbClr val="00B050"/>
          </a:solidFill>
        </p:spPr>
      </p:pic>
      <p:sp>
        <p:nvSpPr>
          <p:cNvPr id="176" name="テキスト ボックス 175"/>
          <p:cNvSpPr txBox="1"/>
          <p:nvPr/>
        </p:nvSpPr>
        <p:spPr>
          <a:xfrm>
            <a:off x="1515291" y="9283171"/>
            <a:ext cx="4700859" cy="338554"/>
          </a:xfrm>
          <a:prstGeom prst="rect">
            <a:avLst/>
          </a:prstGeom>
          <a:noFill/>
        </p:spPr>
        <p:txBody>
          <a:bodyPr wrap="square" rtlCol="0">
            <a:spAutoFit/>
          </a:bodyPr>
          <a:lstStyle/>
          <a:p>
            <a:pPr algn="ctr"/>
            <a:r>
              <a:rPr lang="ja-JP" altLang="en-US" sz="1600" dirty="0" smtClean="0">
                <a:latin typeface="HG丸ｺﾞｼｯｸM-PRO" panose="020F0600000000000000" pitchFamily="50" charset="-128"/>
                <a:ea typeface="HG丸ｺﾞｼｯｸM-PRO" panose="020F0600000000000000" pitchFamily="50" charset="-128"/>
              </a:rPr>
              <a:t>★まずはお気軽にお問い合わせください★</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177" name="テキスト ボックス 176"/>
          <p:cNvSpPr txBox="1"/>
          <p:nvPr/>
        </p:nvSpPr>
        <p:spPr>
          <a:xfrm>
            <a:off x="1098589" y="9713102"/>
            <a:ext cx="5962619" cy="369332"/>
          </a:xfrm>
          <a:prstGeom prst="rect">
            <a:avLst/>
          </a:prstGeom>
          <a:noFill/>
        </p:spPr>
        <p:txBody>
          <a:bodyPr wrap="square" rtlCol="0">
            <a:spAutoFit/>
          </a:bodyPr>
          <a:lstStyle/>
          <a:p>
            <a:pPr algn="ctr"/>
            <a:r>
              <a:rPr kumimoji="1" lang="ja-JP" altLang="en-US" sz="1800" b="1" dirty="0" smtClean="0">
                <a:latin typeface="ＤＦＧ平成ゴシック体W7" pitchFamily="50" charset="-128"/>
                <a:ea typeface="ＤＦＧ平成ゴシック体W7" pitchFamily="50" charset="-128"/>
              </a:rPr>
              <a:t>留萌市教育委員会　子育て支援課</a:t>
            </a:r>
            <a:endParaRPr kumimoji="1" lang="ja-JP" altLang="en-US" sz="1800" b="1" dirty="0">
              <a:latin typeface="ＤＦＧ平成ゴシック体W7" pitchFamily="50" charset="-128"/>
              <a:ea typeface="ＤＦＧ平成ゴシック体W7" pitchFamily="50" charset="-128"/>
            </a:endParaRPr>
          </a:p>
        </p:txBody>
      </p:sp>
      <p:sp>
        <p:nvSpPr>
          <p:cNvPr id="178" name="テキスト ボックス 177"/>
          <p:cNvSpPr txBox="1"/>
          <p:nvPr/>
        </p:nvSpPr>
        <p:spPr>
          <a:xfrm>
            <a:off x="2890952" y="10187627"/>
            <a:ext cx="2258952" cy="400110"/>
          </a:xfrm>
          <a:prstGeom prst="rect">
            <a:avLst/>
          </a:prstGeom>
          <a:noFill/>
        </p:spPr>
        <p:txBody>
          <a:bodyPr wrap="none" rtlCol="0">
            <a:spAutoFit/>
          </a:bodyPr>
          <a:lstStyle/>
          <a:p>
            <a:r>
              <a:rPr lang="en-US" altLang="ja-JP" sz="2000" b="1" dirty="0" smtClean="0">
                <a:latin typeface="ＤＦＧ平成ゴシック体W7" pitchFamily="50" charset="-128"/>
                <a:ea typeface="ＤＦＧ平成ゴシック体W7" pitchFamily="50" charset="-128"/>
              </a:rPr>
              <a:t>TEL 0164-42-1808</a:t>
            </a:r>
            <a:endParaRPr kumimoji="1" lang="ja-JP" altLang="en-US" sz="2000" b="1" dirty="0">
              <a:latin typeface="ＤＦＧ平成ゴシック体W7" pitchFamily="50" charset="-128"/>
              <a:ea typeface="ＤＦＧ平成ゴシック体W7" pitchFamily="50" charset="-128"/>
            </a:endParaRPr>
          </a:p>
        </p:txBody>
      </p:sp>
      <p:sp>
        <p:nvSpPr>
          <p:cNvPr id="13" name="角丸四角形 12"/>
          <p:cNvSpPr/>
          <p:nvPr/>
        </p:nvSpPr>
        <p:spPr>
          <a:xfrm>
            <a:off x="296651" y="920662"/>
            <a:ext cx="3548629" cy="1907843"/>
          </a:xfrm>
          <a:prstGeom prst="roundRect">
            <a:avLst/>
          </a:prstGeom>
          <a:solidFill>
            <a:schemeClr val="accent4">
              <a:lumMod val="20000"/>
              <a:lumOff val="80000"/>
            </a:schemeClr>
          </a:solidFill>
          <a:effectLst>
            <a:outerShdw blurRad="711200" dist="38100" dir="18900000" algn="bl" rotWithShape="0">
              <a:prstClr val="black">
                <a:alpha val="40000"/>
              </a:prstClr>
            </a:outerShdw>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3200" b="1" dirty="0" smtClean="0">
              <a:latin typeface="HGP創英角ｺﾞｼｯｸUB" panose="020B0900000000000000" pitchFamily="50" charset="-128"/>
              <a:ea typeface="HGP創英角ｺﾞｼｯｸUB" panose="020B0900000000000000" pitchFamily="50" charset="-128"/>
            </a:endParaRPr>
          </a:p>
        </p:txBody>
      </p:sp>
      <p:sp>
        <p:nvSpPr>
          <p:cNvPr id="14" name="テキスト ボックス 13"/>
          <p:cNvSpPr txBox="1"/>
          <p:nvPr/>
        </p:nvSpPr>
        <p:spPr>
          <a:xfrm>
            <a:off x="274813" y="1112141"/>
            <a:ext cx="3647581" cy="1569660"/>
          </a:xfrm>
          <a:prstGeom prst="rect">
            <a:avLst/>
          </a:prstGeom>
          <a:noFill/>
        </p:spPr>
        <p:txBody>
          <a:bodyPr wrap="square" rtlCol="0">
            <a:spAutoFit/>
          </a:bodyPr>
          <a:lstStyle/>
          <a:p>
            <a:r>
              <a:rPr lang="ja-JP" altLang="en-US" sz="1200" dirty="0" smtClean="0">
                <a:latin typeface="ＭＳ ゴシック" panose="020B0609070205080204" pitchFamily="49" charset="-128"/>
                <a:ea typeface="ＭＳ ゴシック" panose="020B0609070205080204" pitchFamily="49" charset="-128"/>
              </a:rPr>
              <a:t>■対 象 者</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表面の萌幼会の貸付制度の利用者のうち、正職員として就労を希望される方</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■貸付金額　</a:t>
            </a:r>
            <a:r>
              <a:rPr lang="ja-JP" altLang="en-US" sz="1200" dirty="0">
                <a:latin typeface="ＭＳ ゴシック" panose="020B0609070205080204" pitchFamily="49" charset="-128"/>
                <a:ea typeface="ＭＳ ゴシック" panose="020B0609070205080204" pitchFamily="49" charset="-128"/>
              </a:rPr>
              <a:t>２</a:t>
            </a:r>
            <a:r>
              <a:rPr lang="ja-JP" altLang="en-US" sz="1200" dirty="0" smtClean="0">
                <a:latin typeface="ＭＳ ゴシック" panose="020B0609070205080204" pitchFamily="49" charset="-128"/>
                <a:ea typeface="ＭＳ ゴシック" panose="020B0609070205080204" pitchFamily="49" charset="-128"/>
              </a:rPr>
              <a:t>０万円以内（正職員のみ）</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■返還免除　週３６時間以上かつ５年間継続して</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　　　　　勤務した場合</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■申請方法　萌幼会の貸付制度の決定を受けて</a:t>
            </a:r>
            <a:r>
              <a:rPr lang="ja-JP" altLang="en-US" sz="1200" dirty="0" err="1" smtClean="0">
                <a:latin typeface="ＭＳ ゴシック" panose="020B0609070205080204" pitchFamily="49" charset="-128"/>
                <a:ea typeface="ＭＳ ゴシック" panose="020B0609070205080204" pitchFamily="49" charset="-128"/>
              </a:rPr>
              <a:t>い</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　　　　　れば、市への申請は不要</a:t>
            </a:r>
            <a:endParaRPr lang="en-US" altLang="ja-JP" sz="1200" dirty="0" smtClean="0">
              <a:latin typeface="ＭＳ ゴシック" panose="020B0609070205080204" pitchFamily="49" charset="-128"/>
              <a:ea typeface="ＭＳ ゴシック" panose="020B0609070205080204" pitchFamily="49" charset="-128"/>
            </a:endParaRPr>
          </a:p>
        </p:txBody>
      </p:sp>
      <p:sp>
        <p:nvSpPr>
          <p:cNvPr id="15" name="円/楕円 72"/>
          <p:cNvSpPr/>
          <p:nvPr/>
        </p:nvSpPr>
        <p:spPr>
          <a:xfrm>
            <a:off x="332119" y="537777"/>
            <a:ext cx="1848550" cy="524705"/>
          </a:xfrm>
          <a:prstGeom prst="ellipse">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600" b="1" dirty="0" smtClean="0">
                <a:latin typeface="メイリオ" panose="020B0604030504040204" pitchFamily="50" charset="-128"/>
                <a:ea typeface="メイリオ" panose="020B0604030504040204" pitchFamily="50" charset="-128"/>
              </a:rPr>
              <a:t>貸付</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市</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6" name="角丸四角形 15"/>
          <p:cNvSpPr/>
          <p:nvPr/>
        </p:nvSpPr>
        <p:spPr>
          <a:xfrm>
            <a:off x="288466" y="5973763"/>
            <a:ext cx="3591548" cy="2037370"/>
          </a:xfrm>
          <a:prstGeom prst="roundRect">
            <a:avLst/>
          </a:prstGeom>
          <a:solidFill>
            <a:schemeClr val="accent4">
              <a:lumMod val="20000"/>
              <a:lumOff val="80000"/>
            </a:schemeClr>
          </a:solidFill>
          <a:effectLst>
            <a:outerShdw blurRad="711200" dist="38100" dir="18900000" algn="bl" rotWithShape="0">
              <a:prstClr val="black">
                <a:alpha val="40000"/>
              </a:prstClr>
            </a:outerShdw>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3200" b="1" dirty="0" smtClean="0">
              <a:latin typeface="HGP創英角ｺﾞｼｯｸUB" panose="020B0900000000000000" pitchFamily="50" charset="-128"/>
              <a:ea typeface="HGP創英角ｺﾞｼｯｸUB" panose="020B0900000000000000" pitchFamily="50" charset="-128"/>
            </a:endParaRPr>
          </a:p>
        </p:txBody>
      </p:sp>
      <p:sp>
        <p:nvSpPr>
          <p:cNvPr id="17" name="テキスト ボックス 16"/>
          <p:cNvSpPr txBox="1"/>
          <p:nvPr/>
        </p:nvSpPr>
        <p:spPr>
          <a:xfrm>
            <a:off x="379169" y="6079801"/>
            <a:ext cx="3500845" cy="1754326"/>
          </a:xfrm>
          <a:prstGeom prst="rect">
            <a:avLst/>
          </a:prstGeom>
          <a:noFill/>
        </p:spPr>
        <p:txBody>
          <a:bodyPr wrap="square" rtlCol="0">
            <a:spAutoFit/>
          </a:bodyPr>
          <a:lstStyle/>
          <a:p>
            <a:r>
              <a:rPr lang="ja-JP" altLang="en-US" sz="1200" dirty="0" smtClean="0">
                <a:latin typeface="ＭＳ ゴシック" panose="020B0609070205080204" pitchFamily="49" charset="-128"/>
                <a:ea typeface="ＭＳ ゴシック" panose="020B0609070205080204" pitchFamily="49" charset="-128"/>
              </a:rPr>
              <a:t>■対 象 者</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萌幼会</a:t>
            </a:r>
            <a:r>
              <a:rPr lang="ja-JP" altLang="en-US" sz="1200" dirty="0" smtClean="0">
                <a:latin typeface="ＭＳ ゴシック" panose="020B0609070205080204" pitchFamily="49" charset="-128"/>
                <a:ea typeface="ＭＳ ゴシック" panose="020B0609070205080204" pitchFamily="49" charset="-128"/>
              </a:rPr>
              <a:t>が運営する保育所に正職員として就労</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し、かつ当該保育士の子の保育料が発生する方</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■免除要件（すべてに該当する方）</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　①１年以上継続して保育士（市外含む）とし</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　</a:t>
            </a:r>
            <a:r>
              <a:rPr lang="ja-JP" altLang="en-US" sz="1200" dirty="0" err="1" smtClean="0">
                <a:latin typeface="ＭＳ ゴシック" panose="020B0609070205080204" pitchFamily="49" charset="-128"/>
                <a:ea typeface="ＭＳ ゴシック" panose="020B0609070205080204" pitchFamily="49" charset="-128"/>
              </a:rPr>
              <a:t>て</a:t>
            </a:r>
            <a:r>
              <a:rPr lang="ja-JP" altLang="en-US" sz="1200" dirty="0" smtClean="0">
                <a:latin typeface="ＭＳ ゴシック" panose="020B0609070205080204" pitchFamily="49" charset="-128"/>
                <a:ea typeface="ＭＳ ゴシック" panose="020B0609070205080204" pitchFamily="49" charset="-128"/>
              </a:rPr>
              <a:t>勤務した経験があること</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　②萌幼会が運営する保育所に週３６時間以上</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　勤務すること</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■申請方法　「減免申請書」を下記まで提出</a:t>
            </a:r>
            <a:endParaRPr lang="en-US" altLang="ja-JP" sz="1200" dirty="0" smtClean="0">
              <a:latin typeface="ＭＳ ゴシック" panose="020B0609070205080204" pitchFamily="49" charset="-128"/>
              <a:ea typeface="ＭＳ ゴシック" panose="020B0609070205080204" pitchFamily="49" charset="-128"/>
            </a:endParaRPr>
          </a:p>
        </p:txBody>
      </p:sp>
      <p:sp>
        <p:nvSpPr>
          <p:cNvPr id="18" name="円/楕円 72"/>
          <p:cNvSpPr/>
          <p:nvPr/>
        </p:nvSpPr>
        <p:spPr>
          <a:xfrm>
            <a:off x="357331" y="5607452"/>
            <a:ext cx="2315920" cy="524705"/>
          </a:xfrm>
          <a:prstGeom prst="ellipse">
            <a:avLst/>
          </a:prstGeom>
          <a:solidFill>
            <a:srgbClr val="FF66C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b="1" dirty="0" smtClean="0">
                <a:latin typeface="メイリオ" panose="020B0604030504040204" pitchFamily="50" charset="-128"/>
                <a:ea typeface="メイリオ" panose="020B0604030504040204" pitchFamily="50" charset="-128"/>
              </a:rPr>
              <a:t>保育料免除</a:t>
            </a:r>
            <a:r>
              <a:rPr kumimoji="1" lang="en-US" altLang="ja-JP" sz="1400" b="1" dirty="0" smtClean="0">
                <a:latin typeface="メイリオ" panose="020B0604030504040204" pitchFamily="50" charset="-128"/>
                <a:ea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rPr>
              <a:t>市</a:t>
            </a:r>
            <a:r>
              <a:rPr kumimoji="1" lang="en-US" altLang="ja-JP" sz="1400" b="1" dirty="0" smtClean="0">
                <a:latin typeface="メイリオ" panose="020B0604030504040204" pitchFamily="50" charset="-128"/>
                <a:ea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endParaRPr>
          </a:p>
        </p:txBody>
      </p:sp>
      <p:sp>
        <p:nvSpPr>
          <p:cNvPr id="19" name="角丸四角形 18"/>
          <p:cNvSpPr/>
          <p:nvPr/>
        </p:nvSpPr>
        <p:spPr>
          <a:xfrm>
            <a:off x="4030562" y="928846"/>
            <a:ext cx="3522683" cy="4177081"/>
          </a:xfrm>
          <a:prstGeom prst="roundRect">
            <a:avLst/>
          </a:prstGeom>
          <a:solidFill>
            <a:schemeClr val="accent4">
              <a:lumMod val="20000"/>
              <a:lumOff val="80000"/>
            </a:schemeClr>
          </a:solidFill>
          <a:effectLst>
            <a:outerShdw blurRad="711200" dist="38100" dir="18900000" algn="bl" rotWithShape="0">
              <a:prstClr val="black">
                <a:alpha val="40000"/>
              </a:prstClr>
            </a:outerShdw>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3200" b="1" dirty="0" smtClean="0">
              <a:latin typeface="HGP創英角ｺﾞｼｯｸUB" panose="020B0900000000000000" pitchFamily="50" charset="-128"/>
              <a:ea typeface="HGP創英角ｺﾞｼｯｸUB" panose="020B0900000000000000" pitchFamily="50" charset="-128"/>
            </a:endParaRPr>
          </a:p>
        </p:txBody>
      </p:sp>
      <p:sp>
        <p:nvSpPr>
          <p:cNvPr id="20" name="テキスト ボックス 19"/>
          <p:cNvSpPr txBox="1"/>
          <p:nvPr/>
        </p:nvSpPr>
        <p:spPr>
          <a:xfrm>
            <a:off x="4081352" y="1149554"/>
            <a:ext cx="3511082" cy="3785652"/>
          </a:xfrm>
          <a:prstGeom prst="rect">
            <a:avLst/>
          </a:prstGeom>
          <a:noFill/>
        </p:spPr>
        <p:txBody>
          <a:bodyPr wrap="square" rtlCol="0">
            <a:spAutoFit/>
          </a:bodyPr>
          <a:lstStyle/>
          <a:p>
            <a:r>
              <a:rPr lang="ja-JP" altLang="en-US" sz="1200" dirty="0" smtClean="0">
                <a:latin typeface="ＭＳ ゴシック" panose="020B0609070205080204" pitchFamily="49" charset="-128"/>
                <a:ea typeface="ＭＳ ゴシック" panose="020B0609070205080204" pitchFamily="49" charset="-128"/>
              </a:rPr>
              <a:t>■目　　的</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市内保育所、幼稚園、児童センター等で、子どもたちと関わる仕事がしてみたい有資格者の方と働き手を探している事業所とのマッチングに向けて、就労形態等の情報を登録していただく制度です。</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■対 象 者　保育士又は幼稚園教諭</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■対象施設　保育所</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私立</a:t>
            </a:r>
            <a:r>
              <a:rPr lang="en-US" altLang="ja-JP" sz="1200" dirty="0" smtClean="0">
                <a:latin typeface="ＭＳ ゴシック" panose="020B0609070205080204" pitchFamily="49" charset="-128"/>
                <a:ea typeface="ＭＳ ゴシック" panose="020B0609070205080204" pitchFamily="49" charset="-128"/>
              </a:rPr>
              <a:t>】</a:t>
            </a: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　　　　　小規模保育事業所</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私立</a:t>
            </a:r>
            <a:r>
              <a:rPr lang="en-US" altLang="ja-JP" sz="1200" dirty="0" smtClean="0">
                <a:latin typeface="ＭＳ ゴシック" panose="020B0609070205080204" pitchFamily="49" charset="-128"/>
                <a:ea typeface="ＭＳ ゴシック" panose="020B0609070205080204" pitchFamily="49" charset="-128"/>
              </a:rPr>
              <a:t>】</a:t>
            </a: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　　　　　幼稚園</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私立</a:t>
            </a:r>
            <a:r>
              <a:rPr lang="en-US" altLang="ja-JP" sz="1200" dirty="0" smtClean="0">
                <a:latin typeface="ＭＳ ゴシック" panose="020B0609070205080204" pitchFamily="49" charset="-128"/>
                <a:ea typeface="ＭＳ ゴシック" panose="020B0609070205080204" pitchFamily="49" charset="-128"/>
              </a:rPr>
              <a:t>】</a:t>
            </a: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　　　　　児童センター</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公立</a:t>
            </a:r>
            <a:r>
              <a:rPr lang="en-US" altLang="ja-JP" sz="1200" dirty="0" smtClean="0">
                <a:latin typeface="ＭＳ ゴシック" panose="020B0609070205080204" pitchFamily="49" charset="-128"/>
                <a:ea typeface="ＭＳ ゴシック" panose="020B0609070205080204" pitchFamily="49" charset="-128"/>
              </a:rPr>
              <a:t>】</a:t>
            </a: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　　　　　留守家庭児童会</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公立</a:t>
            </a:r>
            <a:r>
              <a:rPr lang="en-US" altLang="ja-JP" sz="1200" dirty="0" smtClean="0">
                <a:latin typeface="ＭＳ ゴシック" panose="020B0609070205080204" pitchFamily="49" charset="-128"/>
                <a:ea typeface="ＭＳ ゴシック" panose="020B0609070205080204" pitchFamily="49" charset="-128"/>
              </a:rPr>
              <a:t>】</a:t>
            </a: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　　　　　子育て支援センター</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公立</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　</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■登録方法　「登録申請書」に「同意書」「保</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　　　　　育士証等の写し」を添えて、下記</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　　　　　まで提出</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■登録期間　登録した年度の翌年度末まで</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受付期間　</a:t>
            </a:r>
            <a:r>
              <a:rPr lang="ja-JP" altLang="en-US" sz="1200" dirty="0" smtClean="0">
                <a:latin typeface="ＭＳ ゴシック" panose="020B0609070205080204" pitchFamily="49" charset="-128"/>
                <a:ea typeface="ＭＳ ゴシック" panose="020B0609070205080204" pitchFamily="49" charset="-128"/>
              </a:rPr>
              <a:t>随時</a:t>
            </a:r>
            <a:endParaRPr lang="en-US" altLang="ja-JP" sz="1200" dirty="0" smtClean="0">
              <a:latin typeface="ＭＳ ゴシック" panose="020B0609070205080204" pitchFamily="49" charset="-128"/>
              <a:ea typeface="ＭＳ ゴシック" panose="020B0609070205080204" pitchFamily="49" charset="-128"/>
            </a:endParaRPr>
          </a:p>
          <a:p>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各事業所との雇用を保障するものではありません。</a:t>
            </a:r>
            <a:endParaRPr lang="en-US" altLang="ja-JP" sz="1200" dirty="0" smtClean="0">
              <a:latin typeface="ＭＳ ゴシック" panose="020B0609070205080204" pitchFamily="49" charset="-128"/>
              <a:ea typeface="ＭＳ ゴシック" panose="020B0609070205080204" pitchFamily="49" charset="-128"/>
            </a:endParaRPr>
          </a:p>
        </p:txBody>
      </p:sp>
      <p:sp>
        <p:nvSpPr>
          <p:cNvPr id="21" name="円/楕円 72"/>
          <p:cNvSpPr/>
          <p:nvPr/>
        </p:nvSpPr>
        <p:spPr>
          <a:xfrm>
            <a:off x="4052400" y="522121"/>
            <a:ext cx="2870914" cy="575159"/>
          </a:xfrm>
          <a:prstGeom prst="ellipse">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b="1" dirty="0" smtClean="0">
                <a:latin typeface="メイリオ" panose="020B0604030504040204" pitchFamily="50" charset="-128"/>
                <a:ea typeface="メイリオ" panose="020B0604030504040204" pitchFamily="50" charset="-128"/>
              </a:rPr>
              <a:t>保育士等</a:t>
            </a:r>
            <a:r>
              <a:rPr kumimoji="1" lang="ja-JP" altLang="en-US" sz="1200" b="1" dirty="0" smtClean="0">
                <a:latin typeface="メイリオ" panose="020B0604030504040204" pitchFamily="50" charset="-128"/>
                <a:ea typeface="メイリオ" panose="020B0604030504040204" pitchFamily="50" charset="-128"/>
              </a:rPr>
              <a:t>人材バンク</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市</a:t>
            </a:r>
            <a:r>
              <a:rPr kumimoji="1" lang="en-US" altLang="ja-JP" sz="1200" b="1" dirty="0" smtClean="0">
                <a:latin typeface="メイリオ" panose="020B0604030504040204" pitchFamily="50" charset="-128"/>
                <a:ea typeface="メイリオ" panose="020B0604030504040204" pitchFamily="50" charset="-128"/>
              </a:rPr>
              <a:t>】</a:t>
            </a:r>
            <a:endParaRPr kumimoji="1" lang="ja-JP" altLang="en-US" sz="1200" b="1" dirty="0">
              <a:latin typeface="メイリオ" panose="020B0604030504040204" pitchFamily="50" charset="-128"/>
              <a:ea typeface="メイリオ" panose="020B0604030504040204" pitchFamily="50" charset="-128"/>
            </a:endParaRPr>
          </a:p>
        </p:txBody>
      </p:sp>
      <p:sp>
        <p:nvSpPr>
          <p:cNvPr id="22" name="角丸四角形 21"/>
          <p:cNvSpPr/>
          <p:nvPr/>
        </p:nvSpPr>
        <p:spPr>
          <a:xfrm>
            <a:off x="274813" y="3595949"/>
            <a:ext cx="3570467" cy="1704129"/>
          </a:xfrm>
          <a:prstGeom prst="roundRect">
            <a:avLst/>
          </a:prstGeom>
          <a:solidFill>
            <a:schemeClr val="accent4">
              <a:lumMod val="20000"/>
              <a:lumOff val="80000"/>
            </a:schemeClr>
          </a:solidFill>
          <a:effectLst>
            <a:outerShdw blurRad="711200" dist="38100" dir="18900000" algn="bl" rotWithShape="0">
              <a:prstClr val="black">
                <a:alpha val="40000"/>
              </a:prstClr>
            </a:outerShdw>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3200" b="1" dirty="0" smtClean="0">
              <a:latin typeface="HGP創英角ｺﾞｼｯｸUB" panose="020B0900000000000000" pitchFamily="50" charset="-128"/>
              <a:ea typeface="HGP創英角ｺﾞｼｯｸUB" panose="020B0900000000000000" pitchFamily="50" charset="-128"/>
            </a:endParaRPr>
          </a:p>
        </p:txBody>
      </p:sp>
      <p:sp>
        <p:nvSpPr>
          <p:cNvPr id="23" name="テキスト ボックス 22"/>
          <p:cNvSpPr txBox="1"/>
          <p:nvPr/>
        </p:nvSpPr>
        <p:spPr>
          <a:xfrm>
            <a:off x="252974" y="3730419"/>
            <a:ext cx="3592306" cy="1384995"/>
          </a:xfrm>
          <a:prstGeom prst="rect">
            <a:avLst/>
          </a:prstGeom>
          <a:noFill/>
        </p:spPr>
        <p:txBody>
          <a:bodyPr wrap="square" rtlCol="0">
            <a:spAutoFit/>
          </a:bodyPr>
          <a:lstStyle/>
          <a:p>
            <a:r>
              <a:rPr lang="ja-JP" altLang="en-US" sz="1200" dirty="0" smtClean="0">
                <a:latin typeface="ＭＳ ゴシック" panose="020B0609070205080204" pitchFamily="49" charset="-128"/>
                <a:ea typeface="ＭＳ ゴシック" panose="020B0609070205080204" pitchFamily="49" charset="-128"/>
              </a:rPr>
              <a:t>■目　　的</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保育士資格を有する保護者が、萌幼会が運営する保育所で勤務してもらうために、当該保育士の保育</a:t>
            </a:r>
            <a:r>
              <a:rPr lang="ja-JP" altLang="en-US" sz="1200" dirty="0">
                <a:latin typeface="ＭＳ ゴシック" panose="020B0609070205080204" pitchFamily="49" charset="-128"/>
                <a:ea typeface="ＭＳ ゴシック" panose="020B0609070205080204" pitchFamily="49" charset="-128"/>
              </a:rPr>
              <a:t>の調整</a:t>
            </a:r>
            <a:r>
              <a:rPr lang="ja-JP" altLang="en-US" sz="1200" dirty="0" smtClean="0">
                <a:latin typeface="ＭＳ ゴシック" panose="020B0609070205080204" pitchFamily="49" charset="-128"/>
                <a:ea typeface="ＭＳ ゴシック" panose="020B0609070205080204" pitchFamily="49" charset="-128"/>
              </a:rPr>
              <a:t>指数を加点することにより、保育所に優先して入所してもらう。</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■申請方法　保育所の入所申込の際に下記まで申</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　　　　　し出</a:t>
            </a:r>
            <a:endParaRPr lang="ja-JP" altLang="en-US" sz="1200" dirty="0">
              <a:latin typeface="ＭＳ ゴシック" panose="020B0609070205080204" pitchFamily="49" charset="-128"/>
              <a:ea typeface="ＭＳ ゴシック" panose="020B0609070205080204" pitchFamily="49" charset="-128"/>
            </a:endParaRPr>
          </a:p>
        </p:txBody>
      </p:sp>
      <p:sp>
        <p:nvSpPr>
          <p:cNvPr id="24" name="円/楕円 72"/>
          <p:cNvSpPr/>
          <p:nvPr/>
        </p:nvSpPr>
        <p:spPr>
          <a:xfrm>
            <a:off x="274813" y="3117757"/>
            <a:ext cx="2792826" cy="524705"/>
          </a:xfrm>
          <a:prstGeom prst="ellipse">
            <a:avLst/>
          </a:prstGeom>
          <a:solidFill>
            <a:srgbClr val="7030A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b="1" dirty="0" smtClean="0">
                <a:latin typeface="メイリオ" panose="020B0604030504040204" pitchFamily="50" charset="-128"/>
                <a:ea typeface="メイリオ" panose="020B0604030504040204" pitchFamily="50" charset="-128"/>
              </a:rPr>
              <a:t>保育所優先入所</a:t>
            </a:r>
            <a:r>
              <a:rPr kumimoji="1" lang="en-US" altLang="ja-JP" sz="1400" b="1" dirty="0" smtClean="0">
                <a:latin typeface="メイリオ" panose="020B0604030504040204" pitchFamily="50" charset="-128"/>
                <a:ea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rPr>
              <a:t>市</a:t>
            </a:r>
            <a:r>
              <a:rPr kumimoji="1" lang="en-US" altLang="ja-JP" sz="1400" b="1" dirty="0" smtClean="0">
                <a:latin typeface="メイリオ" panose="020B0604030504040204" pitchFamily="50" charset="-128"/>
                <a:ea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endParaRPr>
          </a:p>
        </p:txBody>
      </p:sp>
      <p:sp>
        <p:nvSpPr>
          <p:cNvPr id="26" name="円/楕円 155"/>
          <p:cNvSpPr>
            <a:spLocks noChangeAspect="1"/>
          </p:cNvSpPr>
          <p:nvPr/>
        </p:nvSpPr>
        <p:spPr>
          <a:xfrm>
            <a:off x="3943192" y="6870362"/>
            <a:ext cx="1815351" cy="1815351"/>
          </a:xfrm>
          <a:prstGeom prst="ellipse">
            <a:avLst/>
          </a:prstGeom>
          <a:gradFill>
            <a:gsLst>
              <a:gs pos="23000">
                <a:schemeClr val="accent2">
                  <a:lumMod val="17000"/>
                  <a:lumOff val="83000"/>
                  <a:alpha val="57000"/>
                </a:schemeClr>
              </a:gs>
              <a:gs pos="52000">
                <a:schemeClr val="bg1"/>
              </a:gs>
              <a:gs pos="100000">
                <a:schemeClr val="accent2">
                  <a:lumMod val="20000"/>
                  <a:lumOff val="80000"/>
                </a:schemeClr>
              </a:gs>
            </a:gsLst>
            <a:lin ang="5400000" scaled="1"/>
          </a:gradFill>
        </p:spPr>
        <p:txBody>
          <a:bodyPr wrap="square" lIns="0" tIns="0" rIns="0" bIns="0" rtlCol="0" anchor="ctr">
            <a:spAutoFit/>
          </a:bodyPr>
          <a:lstStyle/>
          <a:p>
            <a:pPr algn="ctr"/>
            <a:endParaRPr kumimoji="1" lang="ja-JP" altLang="en-US" sz="3200" b="1" dirty="0">
              <a:latin typeface="HGP創英角ｺﾞｼｯｸUB" panose="020B0900000000000000" pitchFamily="50" charset="-128"/>
              <a:ea typeface="HGP創英角ｺﾞｼｯｸUB" panose="020B0900000000000000" pitchFamily="50" charset="-128"/>
            </a:endParaRPr>
          </a:p>
        </p:txBody>
      </p:sp>
      <p:pic>
        <p:nvPicPr>
          <p:cNvPr id="25" name="図 24"/>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71357" y="6554971"/>
            <a:ext cx="2415942" cy="2895308"/>
          </a:xfrm>
          <a:prstGeom prst="rect">
            <a:avLst/>
          </a:prstGeom>
          <a:noFill/>
          <a:ln>
            <a:noFill/>
          </a:ln>
        </p:spPr>
      </p:pic>
      <p:sp>
        <p:nvSpPr>
          <p:cNvPr id="4" name="円形吹き出し 3"/>
          <p:cNvSpPr/>
          <p:nvPr/>
        </p:nvSpPr>
        <p:spPr>
          <a:xfrm>
            <a:off x="4160305" y="5478997"/>
            <a:ext cx="1548955" cy="1283761"/>
          </a:xfrm>
          <a:prstGeom prst="wedgeEllipseCallout">
            <a:avLst>
              <a:gd name="adj1" fmla="val 49078"/>
              <a:gd name="adj2" fmla="val 45498"/>
            </a:avLst>
          </a:prstGeom>
          <a:gradFill>
            <a:gsLst>
              <a:gs pos="0">
                <a:srgbClr val="FFCC66"/>
              </a:gs>
              <a:gs pos="70000">
                <a:srgbClr val="FFFF99"/>
              </a:gs>
              <a:gs pos="33000">
                <a:srgbClr val="FFFF99"/>
              </a:gs>
              <a:gs pos="99000">
                <a:srgbClr val="FFCC66"/>
              </a:gs>
            </a:gsLst>
            <a:lin ang="5400000" scaled="1"/>
          </a:gradFill>
          <a:ln w="34925" cap="flat">
            <a:solidFill>
              <a:schemeClr val="accent2">
                <a:lumMod val="50000"/>
              </a:schemeClr>
            </a:solidFill>
            <a:round/>
          </a:ln>
          <a:effectLst>
            <a:outerShdw blurRad="711200" dist="38100" dir="18900000" algn="bl" rotWithShape="0">
              <a:prstClr val="black">
                <a:alpha val="40000"/>
              </a:prstClr>
            </a:outerShdw>
          </a:effectLst>
        </p:spPr>
        <p:txBody>
          <a:bodyPr wrap="square" lIns="0" tIns="0" rIns="0" bIns="0" rtlCol="0" anchor="ctr">
            <a:noAutofit/>
          </a:bodyPr>
          <a:lstStyle/>
          <a:p>
            <a:r>
              <a:rPr kumimoji="1" lang="ja-JP" altLang="en-US" sz="1400" dirty="0" smtClean="0">
                <a:solidFill>
                  <a:schemeClr val="accent2">
                    <a:lumMod val="50000"/>
                  </a:schemeClr>
                </a:solidFill>
                <a:latin typeface="HGS創英角ﾎﾟｯﾌﾟ体" panose="040B0A00000000000000" pitchFamily="50" charset="-128"/>
                <a:ea typeface="HGS創英角ﾎﾟｯﾌﾟ体" panose="040B0A00000000000000" pitchFamily="50" charset="-128"/>
              </a:rPr>
              <a:t>留萌市では</a:t>
            </a:r>
            <a:endParaRPr kumimoji="1" lang="en-US" altLang="ja-JP" sz="1400" dirty="0" smtClean="0">
              <a:solidFill>
                <a:schemeClr val="accent2">
                  <a:lumMod val="50000"/>
                </a:schemeClr>
              </a:solidFill>
              <a:latin typeface="HGS創英角ﾎﾟｯﾌﾟ体" panose="040B0A00000000000000" pitchFamily="50" charset="-128"/>
              <a:ea typeface="HGS創英角ﾎﾟｯﾌﾟ体" panose="040B0A00000000000000" pitchFamily="50" charset="-128"/>
            </a:endParaRPr>
          </a:p>
          <a:p>
            <a:r>
              <a:rPr kumimoji="1" lang="ja-JP" altLang="en-US" sz="1400" dirty="0" smtClean="0">
                <a:solidFill>
                  <a:schemeClr val="accent2">
                    <a:lumMod val="50000"/>
                  </a:schemeClr>
                </a:solidFill>
                <a:latin typeface="HGS創英角ﾎﾟｯﾌﾟ体" panose="040B0A00000000000000" pitchFamily="50" charset="-128"/>
                <a:ea typeface="HGS創英角ﾎﾟｯﾌﾟ体" panose="040B0A00000000000000" pitchFamily="50" charset="-128"/>
              </a:rPr>
              <a:t>働く保育士を支援してます</a:t>
            </a:r>
          </a:p>
        </p:txBody>
      </p:sp>
    </p:spTree>
    <p:extLst>
      <p:ext uri="{BB962C8B-B14F-4D97-AF65-F5344CB8AC3E}">
        <p14:creationId xmlns:p14="http://schemas.microsoft.com/office/powerpoint/2010/main" val="3710290034"/>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lumMod val="20000"/>
            <a:lumOff val="80000"/>
          </a:schemeClr>
        </a:solidFill>
        <a:effectLst>
          <a:outerShdw blurRad="711200" dist="38100" dir="18900000" algn="bl" rotWithShape="0">
            <a:prstClr val="black">
              <a:alpha val="40000"/>
            </a:prstClr>
          </a:outerShdw>
        </a:effectLst>
      </a:spPr>
      <a:bodyPr wrap="square" lIns="0" tIns="0" rIns="0" bIns="0" rtlCol="0" anchor="ctr">
        <a:spAutoFit/>
      </a:bodyPr>
      <a:lstStyle>
        <a:defPPr algn="ctr">
          <a:defRPr kumimoji="1" sz="3200" b="1" dirty="0" smtClean="0">
            <a:latin typeface="HGP創英角ｺﾞｼｯｸUB" panose="020B0900000000000000" pitchFamily="50" charset="-128"/>
            <a:ea typeface="HGP創英角ｺﾞｼｯｸUB" panose="020B0900000000000000" pitchFamily="50" charset="-128"/>
          </a:defRPr>
        </a:defPPr>
      </a:lstStyle>
    </a:spDef>
    <a:txDef>
      <a:spPr>
        <a:noFill/>
      </a:spPr>
      <a:bodyPr wrap="none" rtlCol="0">
        <a:spAutoFit/>
      </a:bodyPr>
      <a:lstStyle>
        <a:defPPr>
          <a:defRPr kumimoji="1" sz="3200" spc="810" dirty="0" smtClean="0">
            <a:solidFill>
              <a:schemeClr val="bg1"/>
            </a:solidFill>
            <a:latin typeface="ＤＦＧ平成明朝体W5" pitchFamily="18" charset="-128"/>
            <a:ea typeface="ＤＦＧ平成明朝体W5" pitchFamily="18" charset="-128"/>
          </a:defRPr>
        </a:defPPr>
      </a:lstStyle>
    </a:txDef>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822</Words>
  <Application>Microsoft Office PowerPoint</Application>
  <PresentationFormat>ユーザー設定</PresentationFormat>
  <Paragraphs>76</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ＤＦＧ平成ゴシック体W7</vt:lpstr>
      <vt:lpstr>HGP創英角ｺﾞｼｯｸUB</vt:lpstr>
      <vt:lpstr>HGS創英角ﾎﾟｯﾌﾟ体</vt:lpstr>
      <vt:lpstr>HG丸ｺﾞｼｯｸM-PRO</vt:lpstr>
      <vt:lpstr>ＭＳ Ｐゴシック</vt:lpstr>
      <vt:lpstr>ＭＳ ゴシック</vt:lpstr>
      <vt:lpstr>メイリオ</vt:lpstr>
      <vt:lpstr>Arial</vt:lpstr>
      <vt:lpstr>Calibri</vt:lpstr>
      <vt:lpstr>Calibri Light</vt:lpstr>
      <vt:lpstr>1_ガイド入りテンプレートサンプル20130531三木さん</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2016-12-21T03:19:57Z</dcterms:created>
  <dcterms:modified xsi:type="dcterms:W3CDTF">2021-08-25T05:31:04Z</dcterms:modified>
</cp:coreProperties>
</file>